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4" r:id="rId3"/>
    <p:sldId id="257" r:id="rId4"/>
    <p:sldId id="262" r:id="rId5"/>
    <p:sldId id="258" r:id="rId6"/>
    <p:sldId id="268" r:id="rId7"/>
    <p:sldId id="259" r:id="rId8"/>
    <p:sldId id="260" r:id="rId9"/>
    <p:sldId id="271" r:id="rId10"/>
    <p:sldId id="267" r:id="rId11"/>
    <p:sldId id="269" r:id="rId12"/>
    <p:sldId id="265" r:id="rId13"/>
    <p:sldId id="270" r:id="rId14"/>
    <p:sldId id="266" r:id="rId15"/>
    <p:sldId id="261" r:id="rId16"/>
  </p:sldIdLst>
  <p:sldSz cx="12192000" cy="6858000"/>
  <p:notesSz cx="6858000" cy="9144000"/>
  <p:embeddedFontLst>
    <p:embeddedFont>
      <p:font typeface="霞鹜文楷等宽" panose="02010600030101010101" charset="-122"/>
      <p:regular r:id="rId18"/>
      <p:bold r:id="rId19"/>
    </p:embeddedFont>
    <p:embeddedFont>
      <p:font typeface="Arial Black" panose="020B0A04020102020204" pitchFamily="34" charset="0"/>
      <p:bold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Fira Code" panose="020B0809050000020004" pitchFamily="49" charset="0"/>
      <p:regular r:id="rId25"/>
      <p:bold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黑体" panose="02010609060101010101" pitchFamily="49" charset="-122"/>
      <p:regular r:id="rId29"/>
    </p:embeddedFont>
    <p:embeddedFont>
      <p:font typeface="华文中宋" panose="02010600040101010101" pitchFamily="2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08E"/>
    <a:srgbClr val="97C657"/>
    <a:srgbClr val="808080"/>
    <a:srgbClr val="FF0000"/>
    <a:srgbClr val="FFD966"/>
    <a:srgbClr val="7E4381"/>
    <a:srgbClr val="5754FF"/>
    <a:srgbClr val="FFA857"/>
    <a:srgbClr val="FFA491"/>
    <a:srgbClr val="FF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5285" autoAdjust="0"/>
  </p:normalViewPr>
  <p:slideViewPr>
    <p:cSldViewPr snapToGrid="0">
      <p:cViewPr varScale="1">
        <p:scale>
          <a:sx n="106" d="100"/>
          <a:sy n="106" d="100"/>
        </p:scale>
        <p:origin x="72" y="216"/>
      </p:cViewPr>
      <p:guideLst>
        <p:guide orient="horz" pos="2092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8C990-4B60-4A54-ACB1-976FE75E1F40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0A53D-CBC8-41AE-90F7-EB26C8020D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0A53D-CBC8-41AE-90F7-EB26C8020D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52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53A78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753A78"/>
          </a:solidFill>
          <a:ln>
            <a:solidFill>
              <a:srgbClr val="753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02"/>
          <a:stretch>
            <a:fillRect/>
          </a:stretch>
        </p:blipFill>
        <p:spPr>
          <a:xfrm>
            <a:off x="0" y="0"/>
            <a:ext cx="4254759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0"/>
            <a:ext cx="4254759" cy="6858000"/>
          </a:xfrm>
          <a:prstGeom prst="rect">
            <a:avLst/>
          </a:prstGeom>
          <a:solidFill>
            <a:srgbClr val="702F7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3977702" y="3151944"/>
            <a:ext cx="554111" cy="554111"/>
          </a:xfrm>
          <a:prstGeom prst="ellipse">
            <a:avLst/>
          </a:prstGeom>
          <a:solidFill>
            <a:srgbClr val="702F73">
              <a:alpha val="99000"/>
            </a:srgbClr>
          </a:solidFill>
          <a:ln w="571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rgbClr val="753A78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702F7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 userDrawn="1"/>
        </p:nvSpPr>
        <p:spPr>
          <a:xfrm>
            <a:off x="1290486" y="3197165"/>
            <a:ext cx="463670" cy="463670"/>
          </a:xfrm>
          <a:prstGeom prst="ellipse">
            <a:avLst/>
          </a:prstGeom>
          <a:solidFill>
            <a:srgbClr val="702F73">
              <a:alpha val="99000"/>
            </a:srgbClr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335902"/>
            <a:ext cx="513184" cy="503853"/>
          </a:xfrm>
          <a:prstGeom prst="rect">
            <a:avLst/>
          </a:prstGeom>
          <a:solidFill>
            <a:srgbClr val="702F7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735563" y="335902"/>
            <a:ext cx="10515600" cy="54927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82231" y="335902"/>
            <a:ext cx="45719" cy="503853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内容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" t="43817" r="4540" b="13726"/>
          <a:stretch>
            <a:fillRect/>
          </a:stretch>
        </p:blipFill>
        <p:spPr>
          <a:xfrm>
            <a:off x="10028853" y="259285"/>
            <a:ext cx="1940768" cy="702508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 flipV="1">
            <a:off x="0" y="6338350"/>
            <a:ext cx="3600000" cy="36000"/>
          </a:xfrm>
          <a:prstGeom prst="rect">
            <a:avLst/>
          </a:prstGeom>
          <a:solidFill>
            <a:srgbClr val="753A78"/>
          </a:solidFill>
          <a:ln>
            <a:solidFill>
              <a:srgbClr val="753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753A7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335902"/>
            <a:ext cx="513184" cy="503853"/>
          </a:xfrm>
          <a:prstGeom prst="rect">
            <a:avLst/>
          </a:prstGeom>
          <a:solidFill>
            <a:srgbClr val="702F7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735563" y="335902"/>
            <a:ext cx="10515600" cy="54927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82231" y="335902"/>
            <a:ext cx="45719" cy="503853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内容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" t="43817" r="4540" b="13726"/>
          <a:stretch>
            <a:fillRect/>
          </a:stretch>
        </p:blipFill>
        <p:spPr>
          <a:xfrm>
            <a:off x="10028853" y="259285"/>
            <a:ext cx="1940768" cy="702508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 flipV="1">
            <a:off x="0" y="6197033"/>
            <a:ext cx="3600000" cy="36000"/>
          </a:xfrm>
          <a:prstGeom prst="rect">
            <a:avLst/>
          </a:prstGeom>
          <a:solidFill>
            <a:srgbClr val="753A78"/>
          </a:solidFill>
          <a:ln>
            <a:solidFill>
              <a:srgbClr val="753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753A7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335902"/>
            <a:ext cx="513184" cy="503853"/>
          </a:xfrm>
          <a:prstGeom prst="rect">
            <a:avLst/>
          </a:prstGeom>
          <a:solidFill>
            <a:srgbClr val="702F7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735563" y="335902"/>
            <a:ext cx="10515600" cy="54927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702F7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82231" y="335902"/>
            <a:ext cx="45719" cy="503853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内容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" t="43817" r="4540" b="13726"/>
          <a:stretch>
            <a:fillRect/>
          </a:stretch>
        </p:blipFill>
        <p:spPr>
          <a:xfrm>
            <a:off x="10028853" y="259285"/>
            <a:ext cx="1940768" cy="702508"/>
          </a:xfrm>
          <a:prstGeom prst="rect">
            <a:avLst/>
          </a:prstGeom>
        </p:spPr>
      </p:pic>
      <p:sp>
        <p:nvSpPr>
          <p:cNvPr id="13" name="灯片编号占位符 5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753A7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6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2.wmf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2.wmf"/><Relationship Id="rId1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4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4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5" Type="http://schemas.openxmlformats.org/officeDocument/2006/relationships/image" Target="../media/image23.wmf"/><Relationship Id="rId10" Type="http://schemas.openxmlformats.org/officeDocument/2006/relationships/oleObject" Target="../embeddings/oleObject11.bin"/><Relationship Id="rId19" Type="http://schemas.microsoft.com/office/2007/relationships/hdphoto" Target="../media/hdphoto3.wdp"/><Relationship Id="rId4" Type="http://schemas.openxmlformats.org/officeDocument/2006/relationships/oleObject" Target="../embeddings/oleObject8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9C70F3-3C93-4DC1-BEF0-76932D5F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0A84A5-1279-4099-8501-6CDE77607821}"/>
              </a:ext>
            </a:extLst>
          </p:cNvPr>
          <p:cNvSpPr txBox="1"/>
          <p:nvPr/>
        </p:nvSpPr>
        <p:spPr>
          <a:xfrm>
            <a:off x="1419860" y="2507004"/>
            <a:ext cx="9352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0" dirty="0">
                <a:solidFill>
                  <a:srgbClr val="753A78"/>
                </a:solidFill>
                <a:effectLst/>
                <a:latin typeface="Fira Code" panose="020B0809050000020004" pitchFamily="49" charset="0"/>
              </a:rPr>
              <a:t>周期汇报</a:t>
            </a:r>
          </a:p>
          <a:p>
            <a:pPr algn="ctr"/>
            <a:r>
              <a:rPr lang="en-US" altLang="zh-CN" sz="2400" dirty="0">
                <a:solidFill>
                  <a:srgbClr val="70388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——</a:t>
            </a:r>
            <a:r>
              <a:rPr lang="zh-CN" altLang="en-US" sz="2400" dirty="0">
                <a:solidFill>
                  <a:srgbClr val="70388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第八周</a:t>
            </a:r>
          </a:p>
        </p:txBody>
      </p:sp>
      <p:sp>
        <p:nvSpPr>
          <p:cNvPr id="4" name="user-avatar-profile_70039">
            <a:extLst>
              <a:ext uri="{FF2B5EF4-FFF2-40B4-BE49-F238E27FC236}">
                <a16:creationId xmlns:a16="http://schemas.microsoft.com/office/drawing/2014/main" id="{FBD5982D-9FAC-4328-AEFF-69259C1D7A6D}"/>
              </a:ext>
            </a:extLst>
          </p:cNvPr>
          <p:cNvSpPr>
            <a:spLocks noChangeAspect="1"/>
          </p:cNvSpPr>
          <p:nvPr/>
        </p:nvSpPr>
        <p:spPr bwMode="auto">
          <a:xfrm>
            <a:off x="7606675" y="387162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rgbClr val="70388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029DC3-0FC8-42B7-8CA8-061969235C9E}"/>
              </a:ext>
            </a:extLst>
          </p:cNvPr>
          <p:cNvSpPr txBox="1"/>
          <p:nvPr/>
        </p:nvSpPr>
        <p:spPr>
          <a:xfrm>
            <a:off x="8095762" y="3872439"/>
            <a:ext cx="2743200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rgbClr val="703881"/>
                </a:solidFill>
                <a:latin typeface="+mn-ea"/>
              </a:rPr>
              <a:t>闫济洲 张善斌 马正华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B071D87-BF7E-42D8-B86D-7585B459F72B}"/>
              </a:ext>
            </a:extLst>
          </p:cNvPr>
          <p:cNvCxnSpPr>
            <a:cxnSpLocks/>
          </p:cNvCxnSpPr>
          <p:nvPr/>
        </p:nvCxnSpPr>
        <p:spPr>
          <a:xfrm>
            <a:off x="1353038" y="3694725"/>
            <a:ext cx="9485924" cy="0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26450B0-592A-45B9-857A-52B74D987CDF}"/>
              </a:ext>
            </a:extLst>
          </p:cNvPr>
          <p:cNvSpPr txBox="1"/>
          <p:nvPr/>
        </p:nvSpPr>
        <p:spPr>
          <a:xfrm>
            <a:off x="4992951" y="6374861"/>
            <a:ext cx="2368634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300" dirty="0">
                <a:solidFill>
                  <a:srgbClr val="703881"/>
                </a:solidFill>
                <a:latin typeface="+mn-ea"/>
              </a:rPr>
              <a:t>2024</a:t>
            </a:r>
            <a:r>
              <a:rPr lang="zh-CN" altLang="en-US" spc="300" dirty="0">
                <a:solidFill>
                  <a:srgbClr val="703881"/>
                </a:solidFill>
                <a:latin typeface="+mn-ea"/>
              </a:rPr>
              <a:t>年</a:t>
            </a:r>
            <a:r>
              <a:rPr lang="en-US" altLang="zh-CN" spc="300" dirty="0">
                <a:solidFill>
                  <a:srgbClr val="703881"/>
                </a:solidFill>
                <a:latin typeface="+mn-ea"/>
              </a:rPr>
              <a:t>4</a:t>
            </a:r>
            <a:r>
              <a:rPr lang="zh-CN" altLang="en-US" spc="300" dirty="0">
                <a:solidFill>
                  <a:srgbClr val="703881"/>
                </a:solidFill>
                <a:latin typeface="+mn-ea"/>
              </a:rPr>
              <a:t>月</a:t>
            </a:r>
            <a:r>
              <a:rPr lang="en-US" altLang="zh-CN" spc="300" dirty="0">
                <a:solidFill>
                  <a:srgbClr val="703881"/>
                </a:solidFill>
                <a:latin typeface="+mn-ea"/>
              </a:rPr>
              <a:t>15</a:t>
            </a:r>
            <a:r>
              <a:rPr lang="zh-CN" altLang="en-US" spc="300" dirty="0">
                <a:solidFill>
                  <a:srgbClr val="703881"/>
                </a:solidFill>
                <a:latin typeface="+mn-ea"/>
              </a:rPr>
              <a:t>日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97723B7-F4E5-4D9A-ACFF-D89078B6A04E}"/>
              </a:ext>
            </a:extLst>
          </p:cNvPr>
          <p:cNvGrpSpPr>
            <a:grpSpLocks noChangeAspect="1"/>
          </p:cNvGrpSpPr>
          <p:nvPr/>
        </p:nvGrpSpPr>
        <p:grpSpPr>
          <a:xfrm>
            <a:off x="322863" y="6193109"/>
            <a:ext cx="1561684" cy="469972"/>
            <a:chOff x="2685028" y="2876682"/>
            <a:chExt cx="5502784" cy="1656004"/>
          </a:xfrm>
        </p:grpSpPr>
        <p:sp>
          <p:nvSpPr>
            <p:cNvPr id="9" name="i$ľïdê">
              <a:extLst>
                <a:ext uri="{FF2B5EF4-FFF2-40B4-BE49-F238E27FC236}">
                  <a16:creationId xmlns:a16="http://schemas.microsoft.com/office/drawing/2014/main" id="{BE77D7FC-1719-487E-A2A4-2BD951B37DA6}"/>
                </a:ext>
              </a:extLst>
            </p:cNvPr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îṥlîḋê">
              <a:extLst>
                <a:ext uri="{FF2B5EF4-FFF2-40B4-BE49-F238E27FC236}">
                  <a16:creationId xmlns:a16="http://schemas.microsoft.com/office/drawing/2014/main" id="{FCE02FAE-A8B5-4896-927E-98E2EA94F83B}"/>
                </a:ext>
              </a:extLst>
            </p:cNvPr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E25C8F6-C071-495A-B5B6-6E01A369F5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307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29BC9-00EE-C4B3-C7C7-651B23C0A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58854-46A0-F84B-698A-10E031AF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02285"/>
            <a:ext cx="10515600" cy="549275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Part 4</a:t>
            </a:r>
            <a:r>
              <a:rPr lang="zh-CN" altLang="en-US" dirty="0"/>
              <a:t>：自动化分析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06FC5BB-C67B-CDF7-8C74-C9B5F6717D54}"/>
              </a:ext>
            </a:extLst>
          </p:cNvPr>
          <p:cNvCxnSpPr>
            <a:cxnSpLocks/>
          </p:cNvCxnSpPr>
          <p:nvPr/>
        </p:nvCxnSpPr>
        <p:spPr>
          <a:xfrm>
            <a:off x="6059488" y="764931"/>
            <a:ext cx="0" cy="5328138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8CFEB0C-9298-CE8E-1607-E40D17FEDD89}"/>
              </a:ext>
            </a:extLst>
          </p:cNvPr>
          <p:cNvSpPr txBox="1"/>
          <p:nvPr/>
        </p:nvSpPr>
        <p:spPr>
          <a:xfrm>
            <a:off x="237097" y="852728"/>
            <a:ext cx="595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E4381"/>
                </a:solidFill>
              </a:rPr>
              <a:t>迭代寻优是一种策略，</a:t>
            </a:r>
            <a:r>
              <a:rPr lang="zh-CN" altLang="en-US" sz="3200" b="1" dirty="0">
                <a:solidFill>
                  <a:srgbClr val="7E4381"/>
                </a:solidFill>
              </a:rPr>
              <a:t>还有其他策略？</a:t>
            </a:r>
            <a:endParaRPr lang="zh-CN" altLang="en-US" sz="2400" b="1" dirty="0">
              <a:solidFill>
                <a:srgbClr val="7E438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63C49E-F12C-8DC2-07C5-F20CAC7422BB}"/>
              </a:ext>
            </a:extLst>
          </p:cNvPr>
          <p:cNvSpPr txBox="1"/>
          <p:nvPr/>
        </p:nvSpPr>
        <p:spPr>
          <a:xfrm>
            <a:off x="237097" y="1437503"/>
            <a:ext cx="595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E4381"/>
                </a:solidFill>
              </a:rPr>
              <a:t>数据拟合！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3ECA46-913C-F9A0-4325-640AEEF719FB}"/>
              </a:ext>
            </a:extLst>
          </p:cNvPr>
          <p:cNvSpPr txBox="1"/>
          <p:nvPr/>
        </p:nvSpPr>
        <p:spPr>
          <a:xfrm>
            <a:off x="237097" y="1989037"/>
            <a:ext cx="552297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不妨设预紧力依次为                     ，最终同轴度为   ，那么根据仿真结果，做拟合：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4028EF8-7F1D-095A-72EF-E3DF4550F7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675225"/>
              </p:ext>
            </p:extLst>
          </p:nvPr>
        </p:nvGraphicFramePr>
        <p:xfrm>
          <a:off x="2611881" y="2092207"/>
          <a:ext cx="1623375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825480" imgH="203040" progId="Equation.DSMT4">
                  <p:embed/>
                </p:oleObj>
              </mc:Choice>
              <mc:Fallback>
                <p:oleObj name="Equation" r:id="rId3" imgW="825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1881" y="2092207"/>
                        <a:ext cx="1623375" cy="39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DA7CC94-A2C4-B89C-F5AE-345717A827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203513"/>
              </p:ext>
            </p:extLst>
          </p:nvPr>
        </p:nvGraphicFramePr>
        <p:xfrm>
          <a:off x="788964" y="2573812"/>
          <a:ext cx="333424" cy="400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126720" imgH="152280" progId="Equation.DSMT4">
                  <p:embed/>
                </p:oleObj>
              </mc:Choice>
              <mc:Fallback>
                <p:oleObj name="Equation" r:id="rId5" imgW="12672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8964" y="2573812"/>
                        <a:ext cx="333424" cy="400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FABB1EFB-DC53-805D-E489-C42EE82F1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96979"/>
              </p:ext>
            </p:extLst>
          </p:nvPr>
        </p:nvGraphicFramePr>
        <p:xfrm>
          <a:off x="237097" y="3407949"/>
          <a:ext cx="5711951" cy="78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7" imgW="2412720" imgH="330120" progId="Equation.DSMT4">
                  <p:embed/>
                </p:oleObj>
              </mc:Choice>
              <mc:Fallback>
                <p:oleObj name="Equation" r:id="rId7" imgW="24127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7097" y="3407949"/>
                        <a:ext cx="5711951" cy="781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82201136-E5C0-517E-E42F-C3AD713C33B7}"/>
              </a:ext>
            </a:extLst>
          </p:cNvPr>
          <p:cNvSpPr txBox="1"/>
          <p:nvPr/>
        </p:nvSpPr>
        <p:spPr>
          <a:xfrm>
            <a:off x="237097" y="4335997"/>
            <a:ext cx="552297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其中   为线性项系数，  为平方项系数，  为耦合项系数，          为截距项。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841EC2D-1AAD-27AE-EBBF-8635FCD0AD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018297"/>
              </p:ext>
            </p:extLst>
          </p:nvPr>
        </p:nvGraphicFramePr>
        <p:xfrm>
          <a:off x="805826" y="4423812"/>
          <a:ext cx="299700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9" imgW="152280" imgH="203040" progId="Equation.DSMT4">
                  <p:embed/>
                </p:oleObj>
              </mc:Choice>
              <mc:Fallback>
                <p:oleObj name="Equation" r:id="rId9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5826" y="4423812"/>
                        <a:ext cx="299700" cy="39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5FF2EB0-B002-BD13-D65F-72E764403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37511"/>
              </p:ext>
            </p:extLst>
          </p:nvPr>
        </p:nvGraphicFramePr>
        <p:xfrm>
          <a:off x="2698743" y="4423812"/>
          <a:ext cx="299700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11" imgW="152280" imgH="203040" progId="Equation.DSMT4">
                  <p:embed/>
                </p:oleObj>
              </mc:Choice>
              <mc:Fallback>
                <p:oleObj name="Equation" r:id="rId11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98743" y="4423812"/>
                        <a:ext cx="299700" cy="39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535C89D-13F9-DDAA-3620-DC216CE101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604635"/>
              </p:ext>
            </p:extLst>
          </p:nvPr>
        </p:nvGraphicFramePr>
        <p:xfrm>
          <a:off x="4615337" y="4423812"/>
          <a:ext cx="288600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13" imgW="164880" imgH="228600" progId="Equation.DSMT4">
                  <p:embed/>
                </p:oleObj>
              </mc:Choice>
              <mc:Fallback>
                <p:oleObj name="Equation" r:id="rId1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5337" y="4423812"/>
                        <a:ext cx="288600" cy="39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3E236ED-3636-7832-7012-D0234018C0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414223"/>
              </p:ext>
            </p:extLst>
          </p:nvPr>
        </p:nvGraphicFramePr>
        <p:xfrm>
          <a:off x="1459484" y="4897686"/>
          <a:ext cx="944509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15" imgW="330120" imgH="139680" progId="Equation.DSMT4">
                  <p:embed/>
                </p:oleObj>
              </mc:Choice>
              <mc:Fallback>
                <p:oleObj name="Equation" r:id="rId15" imgW="3301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59484" y="4897686"/>
                        <a:ext cx="944509" cy="39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D95650F5-A150-6736-F94C-32784A154E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769" y="334682"/>
            <a:ext cx="3781172" cy="283587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6B881FD-736B-C6FC-D023-E7C74156F5EA}"/>
              </a:ext>
            </a:extLst>
          </p:cNvPr>
          <p:cNvSpPr txBox="1"/>
          <p:nvPr/>
        </p:nvSpPr>
        <p:spPr>
          <a:xfrm>
            <a:off x="7893969" y="3131032"/>
            <a:ext cx="255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主效应图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50D7376-5CBF-0907-10C1-F791A895A09E}"/>
              </a:ext>
            </a:extLst>
          </p:cNvPr>
          <p:cNvSpPr txBox="1"/>
          <p:nvPr/>
        </p:nvSpPr>
        <p:spPr>
          <a:xfrm>
            <a:off x="7893969" y="6480633"/>
            <a:ext cx="255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单变量影响图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DDEBFF3-6A34-F72F-CE88-E4DBF6755D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81" y="3507536"/>
            <a:ext cx="5240543" cy="2965924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65B99C0-AAE4-691B-F381-CD5A2F6D0705}"/>
              </a:ext>
            </a:extLst>
          </p:cNvPr>
          <p:cNvCxnSpPr>
            <a:cxnSpLocks/>
          </p:cNvCxnSpPr>
          <p:nvPr/>
        </p:nvCxnSpPr>
        <p:spPr>
          <a:xfrm>
            <a:off x="6096000" y="3453805"/>
            <a:ext cx="6096000" cy="53731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82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29BC9-00EE-C4B3-C7C7-651B23C0A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78336C9-2E56-5446-DFF2-59A730160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81" y="3507536"/>
            <a:ext cx="5240543" cy="29659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E58854-46A0-F84B-698A-10E031AF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02285"/>
            <a:ext cx="10515600" cy="549275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Part 4</a:t>
            </a:r>
            <a:r>
              <a:rPr lang="zh-CN" altLang="en-US" dirty="0"/>
              <a:t>：自动化分析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CFEB0C-9298-CE8E-1607-E40D17FEDD89}"/>
              </a:ext>
            </a:extLst>
          </p:cNvPr>
          <p:cNvSpPr txBox="1"/>
          <p:nvPr/>
        </p:nvSpPr>
        <p:spPr>
          <a:xfrm>
            <a:off x="237097" y="852728"/>
            <a:ext cx="595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E4381">
                    <a:alpha val="25000"/>
                  </a:srgbClr>
                </a:solidFill>
              </a:rPr>
              <a:t>迭代寻优是一种策略，</a:t>
            </a:r>
            <a:r>
              <a:rPr lang="zh-CN" altLang="en-US" sz="3200" b="1" dirty="0">
                <a:solidFill>
                  <a:srgbClr val="7E4381">
                    <a:alpha val="25000"/>
                  </a:srgbClr>
                </a:solidFill>
              </a:rPr>
              <a:t>还有其他策略？</a:t>
            </a:r>
            <a:endParaRPr lang="zh-CN" altLang="en-US" sz="2400" b="1" dirty="0">
              <a:solidFill>
                <a:srgbClr val="7E4381">
                  <a:alpha val="25000"/>
                </a:srgb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63C49E-F12C-8DC2-07C5-F20CAC7422BB}"/>
              </a:ext>
            </a:extLst>
          </p:cNvPr>
          <p:cNvSpPr txBox="1"/>
          <p:nvPr/>
        </p:nvSpPr>
        <p:spPr>
          <a:xfrm>
            <a:off x="237097" y="1437503"/>
            <a:ext cx="595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E4381">
                    <a:alpha val="25000"/>
                  </a:srgbClr>
                </a:solidFill>
              </a:rPr>
              <a:t>数据拟合！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3ECA46-913C-F9A0-4325-640AEEF719FB}"/>
              </a:ext>
            </a:extLst>
          </p:cNvPr>
          <p:cNvSpPr txBox="1"/>
          <p:nvPr/>
        </p:nvSpPr>
        <p:spPr>
          <a:xfrm>
            <a:off x="237097" y="1989037"/>
            <a:ext cx="552297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alpha val="25000"/>
                  </a:schemeClr>
                </a:solidFill>
                <a:latin typeface="+mj-ea"/>
                <a:ea typeface="+mj-ea"/>
              </a:rPr>
              <a:t>不妨设预紧力依次为                     ，最终同轴度为   ，那么根据仿真结果，做拟合：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4028EF8-7F1D-095A-72EF-E3DF4550F7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773772"/>
              </p:ext>
            </p:extLst>
          </p:nvPr>
        </p:nvGraphicFramePr>
        <p:xfrm>
          <a:off x="2611881" y="2092207"/>
          <a:ext cx="1623375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825480" imgH="203040" progId="Equation.DSMT4">
                  <p:embed/>
                </p:oleObj>
              </mc:Choice>
              <mc:Fallback>
                <p:oleObj name="Equation" r:id="rId4" imgW="825480" imgH="2030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4028EF8-7F1D-095A-72EF-E3DF4550F7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>
                        <a:lum bright="20000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2611881" y="2092207"/>
                        <a:ext cx="1623375" cy="39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DA7CC94-A2C4-B89C-F5AE-345717A827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059518"/>
              </p:ext>
            </p:extLst>
          </p:nvPr>
        </p:nvGraphicFramePr>
        <p:xfrm>
          <a:off x="788964" y="2573812"/>
          <a:ext cx="333424" cy="400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126720" imgH="152280" progId="Equation.DSMT4">
                  <p:embed/>
                </p:oleObj>
              </mc:Choice>
              <mc:Fallback>
                <p:oleObj name="Equation" r:id="rId6" imgW="126720" imgH="1522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4DA7CC94-A2C4-B89C-F5AE-345717A82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>
                        <a:lum bright="20000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788964" y="2573812"/>
                        <a:ext cx="333424" cy="400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FABB1EFB-DC53-805D-E489-C42EE82F1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589433"/>
              </p:ext>
            </p:extLst>
          </p:nvPr>
        </p:nvGraphicFramePr>
        <p:xfrm>
          <a:off x="237097" y="3407949"/>
          <a:ext cx="5711951" cy="78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8" imgW="2412720" imgH="330120" progId="Equation.DSMT4">
                  <p:embed/>
                </p:oleObj>
              </mc:Choice>
              <mc:Fallback>
                <p:oleObj name="Equation" r:id="rId8" imgW="2412720" imgH="3301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FABB1EFB-DC53-805D-E489-C42EE82F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>
                        <a:lum bright="20000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237097" y="3407949"/>
                        <a:ext cx="5711951" cy="781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82201136-E5C0-517E-E42F-C3AD713C33B7}"/>
              </a:ext>
            </a:extLst>
          </p:cNvPr>
          <p:cNvSpPr txBox="1"/>
          <p:nvPr/>
        </p:nvSpPr>
        <p:spPr>
          <a:xfrm>
            <a:off x="237097" y="4335997"/>
            <a:ext cx="552297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alpha val="25000"/>
                  </a:schemeClr>
                </a:solidFill>
                <a:latin typeface="+mj-ea"/>
                <a:ea typeface="+mj-ea"/>
              </a:rPr>
              <a:t>其中   为线性项系数，  为平方项系数，  为耦合项系数，          为截距项。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841EC2D-1AAD-27AE-EBBF-8635FCD0AD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653965"/>
              </p:ext>
            </p:extLst>
          </p:nvPr>
        </p:nvGraphicFramePr>
        <p:xfrm>
          <a:off x="805826" y="4423812"/>
          <a:ext cx="299700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10" imgW="152280" imgH="203040" progId="Equation.DSMT4">
                  <p:embed/>
                </p:oleObj>
              </mc:Choice>
              <mc:Fallback>
                <p:oleObj name="Equation" r:id="rId10" imgW="152280" imgH="20304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841EC2D-1AAD-27AE-EBBF-8635FCD0A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>
                        <a:lum bright="20000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805826" y="4423812"/>
                        <a:ext cx="299700" cy="39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5FF2EB0-B002-BD13-D65F-72E764403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891341"/>
              </p:ext>
            </p:extLst>
          </p:nvPr>
        </p:nvGraphicFramePr>
        <p:xfrm>
          <a:off x="2698743" y="4423812"/>
          <a:ext cx="299700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12" imgW="152280" imgH="203040" progId="Equation.DSMT4">
                  <p:embed/>
                </p:oleObj>
              </mc:Choice>
              <mc:Fallback>
                <p:oleObj name="Equation" r:id="rId12" imgW="152280" imgH="20304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B5FF2EB0-B002-BD13-D65F-72E764403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>
                        <a:lum bright="20000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2698743" y="4423812"/>
                        <a:ext cx="299700" cy="39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535C89D-13F9-DDAA-3620-DC216CE101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853594"/>
              </p:ext>
            </p:extLst>
          </p:nvPr>
        </p:nvGraphicFramePr>
        <p:xfrm>
          <a:off x="4615337" y="4423812"/>
          <a:ext cx="288600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0535C89D-13F9-DDAA-3620-DC216CE10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>
                        <a:lum bright="20000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4615337" y="4423812"/>
                        <a:ext cx="288600" cy="39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3E236ED-3636-7832-7012-D0234018C0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664543"/>
              </p:ext>
            </p:extLst>
          </p:nvPr>
        </p:nvGraphicFramePr>
        <p:xfrm>
          <a:off x="1459484" y="4897686"/>
          <a:ext cx="944509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16" imgW="330120" imgH="139680" progId="Equation.DSMT4">
                  <p:embed/>
                </p:oleObj>
              </mc:Choice>
              <mc:Fallback>
                <p:oleObj name="Equation" r:id="rId16" imgW="330120" imgH="13968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83E236ED-3636-7832-7012-D0234018C0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>
                        <a:lum bright="20000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1459484" y="4897686"/>
                        <a:ext cx="944509" cy="39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D95650F5-A150-6736-F94C-32784A154E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769" y="334682"/>
            <a:ext cx="3781172" cy="283587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6B881FD-736B-C6FC-D023-E7C74156F5EA}"/>
              </a:ext>
            </a:extLst>
          </p:cNvPr>
          <p:cNvSpPr txBox="1"/>
          <p:nvPr/>
        </p:nvSpPr>
        <p:spPr>
          <a:xfrm>
            <a:off x="7893969" y="3131032"/>
            <a:ext cx="255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alpha val="25000"/>
                  </a:schemeClr>
                </a:solidFill>
              </a:rPr>
              <a:t>主效应图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50D7376-5CBF-0907-10C1-F791A895A09E}"/>
              </a:ext>
            </a:extLst>
          </p:cNvPr>
          <p:cNvSpPr txBox="1"/>
          <p:nvPr/>
        </p:nvSpPr>
        <p:spPr>
          <a:xfrm>
            <a:off x="7893969" y="6480633"/>
            <a:ext cx="255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单变量影响图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B8DF30-8405-02BF-B6E7-DCF5F273C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86" t="706" r="404" b="83094"/>
          <a:stretch>
            <a:fillRect/>
          </a:stretch>
        </p:blipFill>
        <p:spPr>
          <a:xfrm>
            <a:off x="11241617" y="3528483"/>
            <a:ext cx="529822" cy="480484"/>
          </a:xfrm>
          <a:custGeom>
            <a:avLst/>
            <a:gdLst>
              <a:gd name="connsiteX0" fmla="*/ 0 w 529822"/>
              <a:gd name="connsiteY0" fmla="*/ 0 h 480484"/>
              <a:gd name="connsiteX1" fmla="*/ 529822 w 529822"/>
              <a:gd name="connsiteY1" fmla="*/ 0 h 480484"/>
              <a:gd name="connsiteX2" fmla="*/ 529822 w 529822"/>
              <a:gd name="connsiteY2" fmla="*/ 480484 h 480484"/>
              <a:gd name="connsiteX3" fmla="*/ 0 w 529822"/>
              <a:gd name="connsiteY3" fmla="*/ 480484 h 4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822" h="480484">
                <a:moveTo>
                  <a:pt x="0" y="0"/>
                </a:moveTo>
                <a:lnTo>
                  <a:pt x="529822" y="0"/>
                </a:lnTo>
                <a:lnTo>
                  <a:pt x="529822" y="480484"/>
                </a:lnTo>
                <a:lnTo>
                  <a:pt x="0" y="480484"/>
                </a:lnTo>
                <a:close/>
              </a:path>
            </a:pathLst>
          </a:cu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526362A-E84A-63BE-2F83-10434D0DB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2490" r="68656" b="50622"/>
          <a:stretch>
            <a:fillRect/>
          </a:stretch>
        </p:blipFill>
        <p:spPr>
          <a:xfrm>
            <a:off x="1900329" y="2479727"/>
            <a:ext cx="3980869" cy="3419714"/>
          </a:xfrm>
          <a:custGeom>
            <a:avLst/>
            <a:gdLst>
              <a:gd name="connsiteX0" fmla="*/ 0 w 1618849"/>
              <a:gd name="connsiteY0" fmla="*/ 0 h 1390651"/>
              <a:gd name="connsiteX1" fmla="*/ 1618849 w 1618849"/>
              <a:gd name="connsiteY1" fmla="*/ 0 h 1390651"/>
              <a:gd name="connsiteX2" fmla="*/ 1618849 w 1618849"/>
              <a:gd name="connsiteY2" fmla="*/ 1390651 h 1390651"/>
              <a:gd name="connsiteX3" fmla="*/ 0 w 1618849"/>
              <a:gd name="connsiteY3" fmla="*/ 1390651 h 1390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849" h="1390651">
                <a:moveTo>
                  <a:pt x="0" y="0"/>
                </a:moveTo>
                <a:lnTo>
                  <a:pt x="1618849" y="0"/>
                </a:lnTo>
                <a:lnTo>
                  <a:pt x="1618849" y="1390651"/>
                </a:lnTo>
                <a:lnTo>
                  <a:pt x="0" y="1390651"/>
                </a:lnTo>
                <a:close/>
              </a:path>
            </a:pathLst>
          </a:custGeom>
          <a:ln w="28575">
            <a:solidFill>
              <a:schemeClr val="accent4">
                <a:lumMod val="75000"/>
              </a:schemeClr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526362A-E84A-63BE-2F83-10434D0DB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2490" r="68656" b="50622"/>
          <a:stretch>
            <a:fillRect/>
          </a:stretch>
        </p:blipFill>
        <p:spPr>
          <a:xfrm>
            <a:off x="6575825" y="3581400"/>
            <a:ext cx="1618849" cy="1390651"/>
          </a:xfrm>
          <a:custGeom>
            <a:avLst/>
            <a:gdLst>
              <a:gd name="connsiteX0" fmla="*/ 0 w 1618849"/>
              <a:gd name="connsiteY0" fmla="*/ 0 h 1390651"/>
              <a:gd name="connsiteX1" fmla="*/ 1618849 w 1618849"/>
              <a:gd name="connsiteY1" fmla="*/ 0 h 1390651"/>
              <a:gd name="connsiteX2" fmla="*/ 1618849 w 1618849"/>
              <a:gd name="connsiteY2" fmla="*/ 1390651 h 1390651"/>
              <a:gd name="connsiteX3" fmla="*/ 0 w 1618849"/>
              <a:gd name="connsiteY3" fmla="*/ 1390651 h 1390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849" h="1390651">
                <a:moveTo>
                  <a:pt x="0" y="0"/>
                </a:moveTo>
                <a:lnTo>
                  <a:pt x="1618849" y="0"/>
                </a:lnTo>
                <a:lnTo>
                  <a:pt x="1618849" y="1390651"/>
                </a:lnTo>
                <a:lnTo>
                  <a:pt x="0" y="1390651"/>
                </a:lnTo>
                <a:close/>
              </a:path>
            </a:pathLst>
          </a:custGeom>
          <a:ln w="19050">
            <a:solidFill>
              <a:schemeClr val="accent4">
                <a:lumMod val="75000"/>
              </a:schemeClr>
            </a:solidFill>
          </a:ln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96900F2-1555-56A5-2F81-8EF2C7EA1CCF}"/>
              </a:ext>
            </a:extLst>
          </p:cNvPr>
          <p:cNvCxnSpPr>
            <a:cxnSpLocks/>
            <a:stCxn id="14" idx="0"/>
            <a:endCxn id="20" idx="1"/>
          </p:cNvCxnSpPr>
          <p:nvPr/>
        </p:nvCxnSpPr>
        <p:spPr>
          <a:xfrm flipH="1" flipV="1">
            <a:off x="5881198" y="2479727"/>
            <a:ext cx="694627" cy="110167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E72AF34-47B4-DBCD-439B-EBCC6F59AA5E}"/>
              </a:ext>
            </a:extLst>
          </p:cNvPr>
          <p:cNvCxnSpPr>
            <a:cxnSpLocks/>
            <a:stCxn id="14" idx="3"/>
            <a:endCxn id="20" idx="2"/>
          </p:cNvCxnSpPr>
          <p:nvPr/>
        </p:nvCxnSpPr>
        <p:spPr>
          <a:xfrm flipH="1">
            <a:off x="5881198" y="4972051"/>
            <a:ext cx="694627" cy="92739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54DBEA2-1007-8E86-3CD0-60F95B9CD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86" t="706" r="404" b="83094"/>
          <a:stretch>
            <a:fillRect/>
          </a:stretch>
        </p:blipFill>
        <p:spPr>
          <a:xfrm>
            <a:off x="6382548" y="702734"/>
            <a:ext cx="2078216" cy="1884688"/>
          </a:xfrm>
          <a:custGeom>
            <a:avLst/>
            <a:gdLst>
              <a:gd name="connsiteX0" fmla="*/ 0 w 529822"/>
              <a:gd name="connsiteY0" fmla="*/ 0 h 480484"/>
              <a:gd name="connsiteX1" fmla="*/ 529822 w 529822"/>
              <a:gd name="connsiteY1" fmla="*/ 0 h 480484"/>
              <a:gd name="connsiteX2" fmla="*/ 529822 w 529822"/>
              <a:gd name="connsiteY2" fmla="*/ 480484 h 480484"/>
              <a:gd name="connsiteX3" fmla="*/ 0 w 529822"/>
              <a:gd name="connsiteY3" fmla="*/ 480484 h 4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822" h="480484">
                <a:moveTo>
                  <a:pt x="0" y="0"/>
                </a:moveTo>
                <a:lnTo>
                  <a:pt x="529822" y="0"/>
                </a:lnTo>
                <a:lnTo>
                  <a:pt x="529822" y="480484"/>
                </a:lnTo>
                <a:lnTo>
                  <a:pt x="0" y="480484"/>
                </a:lnTo>
                <a:close/>
              </a:path>
            </a:pathLst>
          </a:cu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2DBD671-0524-49F9-8699-A15F6F341AD4}"/>
              </a:ext>
            </a:extLst>
          </p:cNvPr>
          <p:cNvCxnSpPr>
            <a:cxnSpLocks/>
            <a:stCxn id="6" idx="3"/>
            <a:endCxn id="22" idx="3"/>
          </p:cNvCxnSpPr>
          <p:nvPr/>
        </p:nvCxnSpPr>
        <p:spPr>
          <a:xfrm flipH="1" flipV="1">
            <a:off x="6382548" y="2587422"/>
            <a:ext cx="4859069" cy="14215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7FAB712-EA5A-BD1C-D30A-777DDC5D39EA}"/>
              </a:ext>
            </a:extLst>
          </p:cNvPr>
          <p:cNvCxnSpPr>
            <a:cxnSpLocks/>
            <a:stCxn id="6" idx="0"/>
            <a:endCxn id="22" idx="2"/>
          </p:cNvCxnSpPr>
          <p:nvPr/>
        </p:nvCxnSpPr>
        <p:spPr>
          <a:xfrm flipH="1" flipV="1">
            <a:off x="8460764" y="2587422"/>
            <a:ext cx="2780853" cy="94106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1A38F23-D2DE-26F1-B84C-C43FA42A87F2}"/>
              </a:ext>
            </a:extLst>
          </p:cNvPr>
          <p:cNvSpPr txBox="1"/>
          <p:nvPr/>
        </p:nvSpPr>
        <p:spPr>
          <a:xfrm>
            <a:off x="8460764" y="726841"/>
            <a:ext cx="3731236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I</a:t>
            </a:r>
            <a:r>
              <a:rPr lang="en-US" altLang="zh-CN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ndividual </a:t>
            </a:r>
            <a:r>
              <a:rPr lang="en-US" altLang="zh-CN" sz="16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c</a:t>
            </a:r>
            <a:r>
              <a:rPr lang="en-US" altLang="zh-CN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ondition </a:t>
            </a:r>
            <a:r>
              <a:rPr lang="en-US" altLang="zh-CN" sz="16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e</a:t>
            </a:r>
            <a:r>
              <a:rPr lang="en-US" altLang="zh-CN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xpectation</a:t>
            </a:r>
          </a:p>
          <a:p>
            <a:pPr algn="ctr"/>
            <a:r>
              <a:rPr lang="zh-CN" altLang="en-US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个体条件期望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89C5035-E57F-53C0-DAC5-F70D1F3099C3}"/>
              </a:ext>
            </a:extLst>
          </p:cNvPr>
          <p:cNvSpPr txBox="1"/>
          <p:nvPr/>
        </p:nvSpPr>
        <p:spPr>
          <a:xfrm>
            <a:off x="8460764" y="1310798"/>
            <a:ext cx="3731236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</a:t>
            </a:r>
            <a:r>
              <a:rPr lang="en-US" altLang="zh-CN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artial </a:t>
            </a:r>
            <a:r>
              <a:rPr lang="en-US" altLang="zh-CN" sz="16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d</a:t>
            </a:r>
            <a:r>
              <a:rPr lang="en-US" altLang="zh-CN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ependence </a:t>
            </a:r>
            <a:r>
              <a:rPr lang="en-US" altLang="zh-CN" sz="16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</a:t>
            </a:r>
            <a:r>
              <a:rPr lang="en-US" altLang="zh-CN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lot</a:t>
            </a:r>
          </a:p>
          <a:p>
            <a:pPr algn="ctr"/>
            <a:r>
              <a:rPr lang="zh-CN" altLang="en-US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部分依赖图</a:t>
            </a:r>
            <a:endParaRPr lang="en-US" altLang="zh-CN" sz="1600" dirty="0"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1E1B41-00BA-6E1C-C97C-4B4DDADFAD9C}"/>
              </a:ext>
            </a:extLst>
          </p:cNvPr>
          <p:cNvSpPr txBox="1"/>
          <p:nvPr/>
        </p:nvSpPr>
        <p:spPr>
          <a:xfrm>
            <a:off x="8460764" y="1877102"/>
            <a:ext cx="373123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 </a:t>
            </a:r>
            <a:r>
              <a:rPr lang="zh-CN" altLang="en-US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原始仿真结果数据点（</a:t>
            </a:r>
            <a:r>
              <a:rPr lang="zh-CN" altLang="en-US" sz="16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共</a:t>
            </a:r>
            <a:r>
              <a:rPr lang="en-US" altLang="zh-CN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2964</a:t>
            </a:r>
            <a:r>
              <a:rPr lang="zh-CN" altLang="en-US" sz="16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组</a:t>
            </a:r>
            <a:r>
              <a:rPr lang="zh-CN" altLang="en-US" sz="16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）</a:t>
            </a:r>
            <a:endParaRPr lang="en-US" altLang="zh-CN" sz="1600" dirty="0"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60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B97-D510-CBAF-01AB-0DAA6B47D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F3F7B-E8A1-AFE9-6278-7875C885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02285"/>
            <a:ext cx="10515600" cy="549275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Part 5</a:t>
            </a:r>
            <a:r>
              <a:rPr lang="zh-CN" altLang="en-US" dirty="0"/>
              <a:t>：总结</a:t>
            </a:r>
            <a:r>
              <a:rPr lang="zh-CN" altLang="en-US" dirty="0">
                <a:solidFill>
                  <a:srgbClr val="702F73">
                    <a:alpha val="50000"/>
                  </a:srgbClr>
                </a:solidFill>
              </a:rPr>
              <a:t>与未来计划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8DB3A63-1EC7-4102-BACA-0F62CBC67700}"/>
              </a:ext>
            </a:extLst>
          </p:cNvPr>
          <p:cNvSpPr/>
          <p:nvPr/>
        </p:nvSpPr>
        <p:spPr>
          <a:xfrm>
            <a:off x="1737367" y="1067060"/>
            <a:ext cx="8949266" cy="939939"/>
          </a:xfrm>
          <a:prstGeom prst="roundRect">
            <a:avLst>
              <a:gd name="adj" fmla="val 7099"/>
            </a:avLst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2A1DAC5-074D-465F-9F88-8CAD2E85C74C}"/>
              </a:ext>
            </a:extLst>
          </p:cNvPr>
          <p:cNvSpPr/>
          <p:nvPr/>
        </p:nvSpPr>
        <p:spPr>
          <a:xfrm>
            <a:off x="1737366" y="2215325"/>
            <a:ext cx="8949266" cy="3743960"/>
          </a:xfrm>
          <a:prstGeom prst="roundRect">
            <a:avLst>
              <a:gd name="adj" fmla="val 2330"/>
            </a:avLst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82FF83-6B7C-4AF7-87B0-AD837621E7CF}"/>
              </a:ext>
            </a:extLst>
          </p:cNvPr>
          <p:cNvSpPr txBox="1"/>
          <p:nvPr/>
        </p:nvSpPr>
        <p:spPr>
          <a:xfrm>
            <a:off x="1028699" y="851560"/>
            <a:ext cx="533400" cy="156966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装配问题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D115B2-C931-4C93-B48B-BC37F4B59800}"/>
              </a:ext>
            </a:extLst>
          </p:cNvPr>
          <p:cNvSpPr txBox="1"/>
          <p:nvPr/>
        </p:nvSpPr>
        <p:spPr>
          <a:xfrm>
            <a:off x="1906698" y="1227767"/>
            <a:ext cx="1651001" cy="408623"/>
          </a:xfrm>
          <a:prstGeom prst="roundRect">
            <a:avLst/>
          </a:prstGeom>
          <a:noFill/>
          <a:ln w="28575">
            <a:solidFill>
              <a:srgbClr val="90C9E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选择装配相位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B21AEA-91AF-4E57-8592-D1C878AF38DA}"/>
              </a:ext>
            </a:extLst>
          </p:cNvPr>
          <p:cNvSpPr txBox="1"/>
          <p:nvPr/>
        </p:nvSpPr>
        <p:spPr>
          <a:xfrm>
            <a:off x="3663528" y="1232179"/>
            <a:ext cx="1651001" cy="408623"/>
          </a:xfrm>
          <a:prstGeom prst="roundRect">
            <a:avLst/>
          </a:prstGeom>
          <a:noFill/>
          <a:ln w="28575">
            <a:solidFill>
              <a:srgbClr val="90C9E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设置装配应力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41DA1-AEBC-48CF-99DE-26B05EBD8CFE}"/>
              </a:ext>
            </a:extLst>
          </p:cNvPr>
          <p:cNvSpPr txBox="1"/>
          <p:nvPr/>
        </p:nvSpPr>
        <p:spPr>
          <a:xfrm>
            <a:off x="5418250" y="1244469"/>
            <a:ext cx="1651001" cy="408623"/>
          </a:xfrm>
          <a:prstGeom prst="roundRect">
            <a:avLst/>
          </a:prstGeom>
          <a:noFill/>
          <a:ln w="28575">
            <a:solidFill>
              <a:srgbClr val="90C9E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迭代装配应力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AB894F-9E82-4D5C-A56E-44CFED508F7D}"/>
              </a:ext>
            </a:extLst>
          </p:cNvPr>
          <p:cNvSpPr txBox="1"/>
          <p:nvPr/>
        </p:nvSpPr>
        <p:spPr>
          <a:xfrm>
            <a:off x="7172972" y="1244469"/>
            <a:ext cx="1651001" cy="408623"/>
          </a:xfrm>
          <a:prstGeom prst="roundRect">
            <a:avLst/>
          </a:prstGeom>
          <a:noFill/>
          <a:ln w="28575">
            <a:solidFill>
              <a:srgbClr val="90C9E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处理分析结果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87AF32-40BD-42EB-B285-4A3CD1EA13A2}"/>
              </a:ext>
            </a:extLst>
          </p:cNvPr>
          <p:cNvSpPr txBox="1"/>
          <p:nvPr/>
        </p:nvSpPr>
        <p:spPr>
          <a:xfrm>
            <a:off x="8923462" y="1244469"/>
            <a:ext cx="1651001" cy="408623"/>
          </a:xfrm>
          <a:prstGeom prst="roundRect">
            <a:avLst/>
          </a:prstGeom>
          <a:noFill/>
          <a:ln w="28575">
            <a:solidFill>
              <a:srgbClr val="90C9E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确定装配方案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773F552-796B-4390-9294-650DEE15E6DC}"/>
              </a:ext>
            </a:extLst>
          </p:cNvPr>
          <p:cNvSpPr/>
          <p:nvPr/>
        </p:nvSpPr>
        <p:spPr>
          <a:xfrm>
            <a:off x="1906698" y="2743582"/>
            <a:ext cx="1453331" cy="2854607"/>
          </a:xfrm>
          <a:prstGeom prst="roundRect">
            <a:avLst/>
          </a:prstGeom>
          <a:noFill/>
          <a:ln w="28575">
            <a:solidFill>
              <a:srgbClr val="023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AF3643-B7AD-4308-A9FC-348F9D9E5472}"/>
              </a:ext>
            </a:extLst>
          </p:cNvPr>
          <p:cNvSpPr txBox="1"/>
          <p:nvPr/>
        </p:nvSpPr>
        <p:spPr>
          <a:xfrm>
            <a:off x="1844926" y="2338280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装配描述文件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B060F9-0F45-41F2-8CF9-97269FEA0043}"/>
              </a:ext>
            </a:extLst>
          </p:cNvPr>
          <p:cNvSpPr txBox="1"/>
          <p:nvPr/>
        </p:nvSpPr>
        <p:spPr>
          <a:xfrm>
            <a:off x="1928509" y="2851506"/>
            <a:ext cx="127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建模文件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11F80D-FE82-43DA-89A2-8A907C192924}"/>
              </a:ext>
            </a:extLst>
          </p:cNvPr>
          <p:cNvSpPr txBox="1"/>
          <p:nvPr/>
        </p:nvSpPr>
        <p:spPr>
          <a:xfrm>
            <a:off x="1918683" y="4222891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图纸文件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13F5716-277B-4615-9FF7-271D5A58A3DF}"/>
              </a:ext>
            </a:extLst>
          </p:cNvPr>
          <p:cNvSpPr/>
          <p:nvPr/>
        </p:nvSpPr>
        <p:spPr>
          <a:xfrm>
            <a:off x="3663529" y="2356753"/>
            <a:ext cx="6769102" cy="826750"/>
          </a:xfrm>
          <a:prstGeom prst="roundRect">
            <a:avLst/>
          </a:prstGeom>
          <a:noFill/>
          <a:ln w="28575">
            <a:solidFill>
              <a:srgbClr val="023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82CC89-79F7-4BA1-A894-90E4620BFD40}"/>
              </a:ext>
            </a:extLst>
          </p:cNvPr>
          <p:cNvSpPr txBox="1"/>
          <p:nvPr/>
        </p:nvSpPr>
        <p:spPr>
          <a:xfrm>
            <a:off x="5993922" y="2285723"/>
            <a:ext cx="2357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Ansys</a:t>
            </a:r>
            <a:endParaRPr lang="zh-CN" altLang="en-US" sz="48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26A010C-99EA-4452-A66B-49D78E6B9E82}"/>
              </a:ext>
            </a:extLst>
          </p:cNvPr>
          <p:cNvSpPr/>
          <p:nvPr/>
        </p:nvSpPr>
        <p:spPr>
          <a:xfrm>
            <a:off x="3663529" y="4607109"/>
            <a:ext cx="6769102" cy="1193373"/>
          </a:xfrm>
          <a:prstGeom prst="roundRect">
            <a:avLst/>
          </a:prstGeom>
          <a:noFill/>
          <a:ln w="28575">
            <a:solidFill>
              <a:srgbClr val="023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D1F10F-E6DF-4032-AF1B-A3F23C5C1653}"/>
              </a:ext>
            </a:extLst>
          </p:cNvPr>
          <p:cNvSpPr txBox="1"/>
          <p:nvPr/>
        </p:nvSpPr>
        <p:spPr>
          <a:xfrm>
            <a:off x="5895725" y="4732549"/>
            <a:ext cx="2150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Python</a:t>
            </a:r>
            <a:endParaRPr lang="zh-CN" altLang="en-US" sz="4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C7898CF-FB77-4DEB-8EB6-63B6A18BBF36}"/>
              </a:ext>
            </a:extLst>
          </p:cNvPr>
          <p:cNvSpPr/>
          <p:nvPr/>
        </p:nvSpPr>
        <p:spPr>
          <a:xfrm>
            <a:off x="3663528" y="3290649"/>
            <a:ext cx="6769102" cy="1177266"/>
          </a:xfrm>
          <a:prstGeom prst="roundRect">
            <a:avLst/>
          </a:prstGeom>
          <a:noFill/>
          <a:ln w="28575">
            <a:solidFill>
              <a:srgbClr val="023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C4A0D30-AE85-4C83-8B38-3521F8348F19}"/>
              </a:ext>
            </a:extLst>
          </p:cNvPr>
          <p:cNvSpPr txBox="1"/>
          <p:nvPr/>
        </p:nvSpPr>
        <p:spPr>
          <a:xfrm>
            <a:off x="4890131" y="3469436"/>
            <a:ext cx="4044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工作空间通讯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94D253-40AA-4608-BD99-5341AA03E6E4}"/>
              </a:ext>
            </a:extLst>
          </p:cNvPr>
          <p:cNvSpPr txBox="1"/>
          <p:nvPr/>
        </p:nvSpPr>
        <p:spPr>
          <a:xfrm>
            <a:off x="3740644" y="3433764"/>
            <a:ext cx="1415139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文件权限锁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2CAA455-8477-483F-B070-5B1897F0B961}"/>
              </a:ext>
            </a:extLst>
          </p:cNvPr>
          <p:cNvSpPr txBox="1"/>
          <p:nvPr/>
        </p:nvSpPr>
        <p:spPr>
          <a:xfrm>
            <a:off x="5712358" y="3433763"/>
            <a:ext cx="1635226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任务发布文件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BC49EF9-E674-4D3C-8F08-C7B362D2F990}"/>
              </a:ext>
            </a:extLst>
          </p:cNvPr>
          <p:cNvSpPr txBox="1"/>
          <p:nvPr/>
        </p:nvSpPr>
        <p:spPr>
          <a:xfrm>
            <a:off x="7474231" y="3433762"/>
            <a:ext cx="1453331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有限元结果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5DDC4EB-B940-4EEE-9FDB-062451958F2D}"/>
              </a:ext>
            </a:extLst>
          </p:cNvPr>
          <p:cNvSpPr txBox="1"/>
          <p:nvPr/>
        </p:nvSpPr>
        <p:spPr>
          <a:xfrm>
            <a:off x="9054209" y="3429844"/>
            <a:ext cx="1171820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分析结果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8705C54-1E05-4714-B911-07CB04F409DE}"/>
              </a:ext>
            </a:extLst>
          </p:cNvPr>
          <p:cNvSpPr txBox="1"/>
          <p:nvPr/>
        </p:nvSpPr>
        <p:spPr>
          <a:xfrm>
            <a:off x="4715287" y="4055683"/>
            <a:ext cx="1446886" cy="306467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Task_queue.txt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47A09D8-18A3-4EEC-AB36-671A3C8AB4B3}"/>
              </a:ext>
            </a:extLst>
          </p:cNvPr>
          <p:cNvCxnSpPr/>
          <p:nvPr/>
        </p:nvCxnSpPr>
        <p:spPr>
          <a:xfrm>
            <a:off x="4988143" y="3838467"/>
            <a:ext cx="0" cy="200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5DF62D3-19F1-4A61-A722-EF972DE4B98F}"/>
              </a:ext>
            </a:extLst>
          </p:cNvPr>
          <p:cNvCxnSpPr/>
          <p:nvPr/>
        </p:nvCxnSpPr>
        <p:spPr>
          <a:xfrm>
            <a:off x="5876719" y="3838467"/>
            <a:ext cx="0" cy="200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9E145E1-FE13-4200-A26B-49776B8436FE}"/>
              </a:ext>
            </a:extLst>
          </p:cNvPr>
          <p:cNvSpPr txBox="1"/>
          <p:nvPr/>
        </p:nvSpPr>
        <p:spPr>
          <a:xfrm>
            <a:off x="9567298" y="4046793"/>
            <a:ext cx="829685" cy="306467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Ans.txt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332B6B5-C821-4B89-B9DA-DD6ED8A0BBE1}"/>
              </a:ext>
            </a:extLst>
          </p:cNvPr>
          <p:cNvSpPr txBox="1"/>
          <p:nvPr/>
        </p:nvSpPr>
        <p:spPr>
          <a:xfrm>
            <a:off x="8351840" y="4047793"/>
            <a:ext cx="1135660" cy="306467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Output.png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580290A-D119-4620-855B-291330DC0E95}"/>
              </a:ext>
            </a:extLst>
          </p:cNvPr>
          <p:cNvSpPr txBox="1"/>
          <p:nvPr/>
        </p:nvSpPr>
        <p:spPr>
          <a:xfrm>
            <a:off x="4520354" y="2563532"/>
            <a:ext cx="2212769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获取分析任务队列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7D28814-D881-4B80-8557-191D57D33644}"/>
              </a:ext>
            </a:extLst>
          </p:cNvPr>
          <p:cNvSpPr txBox="1"/>
          <p:nvPr/>
        </p:nvSpPr>
        <p:spPr>
          <a:xfrm>
            <a:off x="7106503" y="2563531"/>
            <a:ext cx="2357915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有限元仿真结果输出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955246A-E4A4-45D9-B108-078529BCE75C}"/>
              </a:ext>
            </a:extLst>
          </p:cNvPr>
          <p:cNvCxnSpPr/>
          <p:nvPr/>
        </p:nvCxnSpPr>
        <p:spPr>
          <a:xfrm>
            <a:off x="9286669" y="3846708"/>
            <a:ext cx="0" cy="200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026F678-8CB0-4C1A-99AC-27F2D294FAF5}"/>
              </a:ext>
            </a:extLst>
          </p:cNvPr>
          <p:cNvCxnSpPr/>
          <p:nvPr/>
        </p:nvCxnSpPr>
        <p:spPr>
          <a:xfrm>
            <a:off x="10044859" y="3846707"/>
            <a:ext cx="0" cy="200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131432A-8DB5-4ABA-8867-84D050B7E3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6733123" y="2767843"/>
            <a:ext cx="3733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60487C1-90DB-49F3-92CB-AF09CCA91CA4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438730" y="2966348"/>
            <a:ext cx="0" cy="108933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1B74450-0F75-4A08-9062-94D9D5F40DEA}"/>
              </a:ext>
            </a:extLst>
          </p:cNvPr>
          <p:cNvSpPr txBox="1"/>
          <p:nvPr/>
        </p:nvSpPr>
        <p:spPr>
          <a:xfrm>
            <a:off x="4715287" y="4703857"/>
            <a:ext cx="1437529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任务发布器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C5545B5-7166-4940-B1BC-506AA84A3567}"/>
              </a:ext>
            </a:extLst>
          </p:cNvPr>
          <p:cNvSpPr txBox="1"/>
          <p:nvPr/>
        </p:nvSpPr>
        <p:spPr>
          <a:xfrm>
            <a:off x="3783770" y="5243108"/>
            <a:ext cx="1634480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任务初值选择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AA32769-8ED6-47F4-949A-2D498ADFE948}"/>
              </a:ext>
            </a:extLst>
          </p:cNvPr>
          <p:cNvSpPr txBox="1"/>
          <p:nvPr/>
        </p:nvSpPr>
        <p:spPr>
          <a:xfrm>
            <a:off x="5538491" y="5243107"/>
            <a:ext cx="1437529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任务迭代器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96E432B-085B-4E56-8030-41B4F3F6E99E}"/>
              </a:ext>
            </a:extLst>
          </p:cNvPr>
          <p:cNvSpPr txBox="1"/>
          <p:nvPr/>
        </p:nvSpPr>
        <p:spPr>
          <a:xfrm>
            <a:off x="7527009" y="4692655"/>
            <a:ext cx="1437529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数据分析器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F87B4BD-791C-48AF-97E2-4DB6F6C15E8A}"/>
              </a:ext>
            </a:extLst>
          </p:cNvPr>
          <p:cNvSpPr txBox="1"/>
          <p:nvPr/>
        </p:nvSpPr>
        <p:spPr>
          <a:xfrm>
            <a:off x="7160154" y="5243107"/>
            <a:ext cx="1437529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同轴度计算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615A3F6-9321-4F50-A7B7-848ABFB75F6F}"/>
              </a:ext>
            </a:extLst>
          </p:cNvPr>
          <p:cNvSpPr txBox="1"/>
          <p:nvPr/>
        </p:nvSpPr>
        <p:spPr>
          <a:xfrm>
            <a:off x="8713120" y="5237937"/>
            <a:ext cx="1653582" cy="408623"/>
          </a:xfrm>
          <a:prstGeom prst="roundRect">
            <a:avLst/>
          </a:prstGeom>
          <a:noFill/>
          <a:ln w="28575">
            <a:solidFill>
              <a:srgbClr val="FB850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36784"/>
                </a:solidFill>
              </a:rPr>
              <a:t>分析结果输出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591AE85-F29F-40ED-BE21-6AD5BDF40E34}"/>
              </a:ext>
            </a:extLst>
          </p:cNvPr>
          <p:cNvCxnSpPr>
            <a:cxnSpLocks/>
          </p:cNvCxnSpPr>
          <p:nvPr/>
        </p:nvCxnSpPr>
        <p:spPr>
          <a:xfrm>
            <a:off x="5087203" y="5107309"/>
            <a:ext cx="0" cy="130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F4E899A-0163-43FB-83AE-8456DE874F4B}"/>
              </a:ext>
            </a:extLst>
          </p:cNvPr>
          <p:cNvCxnSpPr>
            <a:cxnSpLocks/>
          </p:cNvCxnSpPr>
          <p:nvPr/>
        </p:nvCxnSpPr>
        <p:spPr>
          <a:xfrm>
            <a:off x="5803483" y="5123287"/>
            <a:ext cx="0" cy="130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5DC9BC4-B57D-4AD0-AF1C-DD3EBFE2BD6B}"/>
              </a:ext>
            </a:extLst>
          </p:cNvPr>
          <p:cNvCxnSpPr>
            <a:cxnSpLocks/>
          </p:cNvCxnSpPr>
          <p:nvPr/>
        </p:nvCxnSpPr>
        <p:spPr>
          <a:xfrm>
            <a:off x="7644475" y="5123287"/>
            <a:ext cx="0" cy="130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F1D12BC-7E4F-48F7-8DFC-B8A03EB5EB2C}"/>
              </a:ext>
            </a:extLst>
          </p:cNvPr>
          <p:cNvCxnSpPr>
            <a:cxnSpLocks/>
          </p:cNvCxnSpPr>
          <p:nvPr/>
        </p:nvCxnSpPr>
        <p:spPr>
          <a:xfrm>
            <a:off x="8835994" y="5107309"/>
            <a:ext cx="0" cy="130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965F649-E9A1-45E5-ACD4-1D630E366CD3}"/>
              </a:ext>
            </a:extLst>
          </p:cNvPr>
          <p:cNvCxnSpPr>
            <a:cxnSpLocks/>
            <a:stCxn id="44" idx="0"/>
            <a:endCxn id="29" idx="2"/>
          </p:cNvCxnSpPr>
          <p:nvPr/>
        </p:nvCxnSpPr>
        <p:spPr>
          <a:xfrm flipV="1">
            <a:off x="5434052" y="4362150"/>
            <a:ext cx="4678" cy="34170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8917D88-33D9-43CD-A89A-77B4845D1D9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0897" y="2990248"/>
            <a:ext cx="0" cy="443514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4431A4F-A490-4998-87B1-4F42C223CC2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00897" y="3842385"/>
            <a:ext cx="7654" cy="83555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31B84D1-C813-4169-BB7F-D9D35ED5004A}"/>
              </a:ext>
            </a:extLst>
          </p:cNvPr>
          <p:cNvCxnSpPr>
            <a:cxnSpLocks/>
          </p:cNvCxnSpPr>
          <p:nvPr/>
        </p:nvCxnSpPr>
        <p:spPr>
          <a:xfrm flipH="1" flipV="1">
            <a:off x="9185326" y="4354006"/>
            <a:ext cx="9819" cy="88393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F288BD3-07C6-4CDE-8A38-8F0DC99F7458}"/>
              </a:ext>
            </a:extLst>
          </p:cNvPr>
          <p:cNvCxnSpPr>
            <a:cxnSpLocks/>
          </p:cNvCxnSpPr>
          <p:nvPr/>
        </p:nvCxnSpPr>
        <p:spPr>
          <a:xfrm flipH="1" flipV="1">
            <a:off x="9945336" y="4354004"/>
            <a:ext cx="9819" cy="88393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BCC7A623-FCC0-4400-93A3-1B22D0426ECE}"/>
              </a:ext>
            </a:extLst>
          </p:cNvPr>
          <p:cNvCxnSpPr>
            <a:cxnSpLocks/>
          </p:cNvCxnSpPr>
          <p:nvPr/>
        </p:nvCxnSpPr>
        <p:spPr>
          <a:xfrm flipH="1" flipV="1">
            <a:off x="9764383" y="1663407"/>
            <a:ext cx="1" cy="1800248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8DCEB411-7DE7-4ACF-8842-8B3CE9CDE6BC}"/>
              </a:ext>
            </a:extLst>
          </p:cNvPr>
          <p:cNvSpPr txBox="1"/>
          <p:nvPr/>
        </p:nvSpPr>
        <p:spPr>
          <a:xfrm>
            <a:off x="2158666" y="3184661"/>
            <a:ext cx="113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零件建模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A815091-67CF-4743-8F79-716238A60214}"/>
              </a:ext>
            </a:extLst>
          </p:cNvPr>
          <p:cNvSpPr txBox="1"/>
          <p:nvPr/>
        </p:nvSpPr>
        <p:spPr>
          <a:xfrm>
            <a:off x="2161161" y="3517816"/>
            <a:ext cx="113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装配链接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5B43806-8365-4FC3-B336-B60DA664694A}"/>
              </a:ext>
            </a:extLst>
          </p:cNvPr>
          <p:cNvSpPr txBox="1"/>
          <p:nvPr/>
        </p:nvSpPr>
        <p:spPr>
          <a:xfrm>
            <a:off x="2152734" y="3854632"/>
            <a:ext cx="1123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材料设置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A2570C6-78AF-44A7-9208-AFBCFD028FEA}"/>
              </a:ext>
            </a:extLst>
          </p:cNvPr>
          <p:cNvSpPr txBox="1"/>
          <p:nvPr/>
        </p:nvSpPr>
        <p:spPr>
          <a:xfrm>
            <a:off x="2160266" y="4555422"/>
            <a:ext cx="1123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零件图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D2B776B-8270-4801-9C3C-75C5444EE8FE}"/>
              </a:ext>
            </a:extLst>
          </p:cNvPr>
          <p:cNvSpPr txBox="1"/>
          <p:nvPr/>
        </p:nvSpPr>
        <p:spPr>
          <a:xfrm>
            <a:off x="2161756" y="4960241"/>
            <a:ext cx="1123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装配图</a:t>
            </a:r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EA88C3F7-675C-407B-B026-35F1E6B27D26}"/>
              </a:ext>
            </a:extLst>
          </p:cNvPr>
          <p:cNvCxnSpPr>
            <a:stCxn id="16" idx="3"/>
            <a:endCxn id="34" idx="1"/>
          </p:cNvCxnSpPr>
          <p:nvPr/>
        </p:nvCxnSpPr>
        <p:spPr>
          <a:xfrm>
            <a:off x="3421800" y="2522946"/>
            <a:ext cx="1098554" cy="244898"/>
          </a:xfrm>
          <a:prstGeom prst="bentConnector3">
            <a:avLst>
              <a:gd name="adj1" fmla="val 782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左大括号 80">
            <a:extLst>
              <a:ext uri="{FF2B5EF4-FFF2-40B4-BE49-F238E27FC236}">
                <a16:creationId xmlns:a16="http://schemas.microsoft.com/office/drawing/2014/main" id="{AAA86DDB-3730-405E-B18A-9C12A0995D60}"/>
              </a:ext>
            </a:extLst>
          </p:cNvPr>
          <p:cNvSpPr/>
          <p:nvPr/>
        </p:nvSpPr>
        <p:spPr>
          <a:xfrm rot="16200000">
            <a:off x="4455140" y="-801544"/>
            <a:ext cx="106289" cy="519643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91C3380C-ED79-4459-8752-0092C2203A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54843" y="1094010"/>
            <a:ext cx="906556" cy="2411528"/>
          </a:xfrm>
          <a:prstGeom prst="bentConnector4">
            <a:avLst>
              <a:gd name="adj1" fmla="val 25216"/>
              <a:gd name="adj2" fmla="val 9997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DC4F5375-EB34-4813-AE3C-1EEC8219191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553954" y="1436491"/>
            <a:ext cx="109574" cy="6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98F28424-6299-4E06-8620-1C93B6E7F15A}"/>
              </a:ext>
            </a:extLst>
          </p:cNvPr>
          <p:cNvCxnSpPr>
            <a:cxnSpLocks/>
          </p:cNvCxnSpPr>
          <p:nvPr/>
        </p:nvCxnSpPr>
        <p:spPr>
          <a:xfrm flipV="1">
            <a:off x="5308499" y="1445726"/>
            <a:ext cx="109574" cy="6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3A66274-8F59-41EF-9427-EA8F67B6C9A1}"/>
              </a:ext>
            </a:extLst>
          </p:cNvPr>
          <p:cNvCxnSpPr>
            <a:cxnSpLocks/>
          </p:cNvCxnSpPr>
          <p:nvPr/>
        </p:nvCxnSpPr>
        <p:spPr>
          <a:xfrm flipV="1">
            <a:off x="7063307" y="1469041"/>
            <a:ext cx="109574" cy="6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1729F313-20F9-48E6-9F92-529B2AF03BEB}"/>
              </a:ext>
            </a:extLst>
          </p:cNvPr>
          <p:cNvCxnSpPr>
            <a:cxnSpLocks/>
          </p:cNvCxnSpPr>
          <p:nvPr/>
        </p:nvCxnSpPr>
        <p:spPr>
          <a:xfrm flipV="1">
            <a:off x="8813888" y="1460869"/>
            <a:ext cx="109574" cy="6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D3CFA901-D357-444D-AF35-10931EF5975C}"/>
              </a:ext>
            </a:extLst>
          </p:cNvPr>
          <p:cNvSpPr txBox="1"/>
          <p:nvPr/>
        </p:nvSpPr>
        <p:spPr>
          <a:xfrm>
            <a:off x="1028699" y="3302475"/>
            <a:ext cx="533400" cy="156966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实现方案</a:t>
            </a:r>
          </a:p>
        </p:txBody>
      </p:sp>
    </p:spTree>
    <p:extLst>
      <p:ext uri="{BB962C8B-B14F-4D97-AF65-F5344CB8AC3E}">
        <p14:creationId xmlns:p14="http://schemas.microsoft.com/office/powerpoint/2010/main" val="1480418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B97-D510-CBAF-01AB-0DAA6B47D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F3F7B-E8A1-AFE9-6278-7875C885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02285"/>
            <a:ext cx="10515600" cy="549275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Part 5</a:t>
            </a:r>
            <a:r>
              <a:rPr lang="zh-CN" altLang="en-US" dirty="0"/>
              <a:t>：总结</a:t>
            </a:r>
            <a:r>
              <a:rPr lang="zh-CN" altLang="en-US" dirty="0">
                <a:solidFill>
                  <a:srgbClr val="702F73">
                    <a:alpha val="50000"/>
                  </a:srgbClr>
                </a:solidFill>
              </a:rPr>
              <a:t>与未来计划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116B805-DFFF-39F0-B5C9-3E0FA13E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3626"/>
              </p:ext>
            </p:extLst>
          </p:nvPr>
        </p:nvGraphicFramePr>
        <p:xfrm>
          <a:off x="1397557" y="1287837"/>
          <a:ext cx="9015888" cy="505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037">
                  <a:extLst>
                    <a:ext uri="{9D8B030D-6E8A-4147-A177-3AD203B41FA5}">
                      <a16:colId xmlns:a16="http://schemas.microsoft.com/office/drawing/2014/main" val="1690355848"/>
                    </a:ext>
                  </a:extLst>
                </a:gridCol>
                <a:gridCol w="2738555">
                  <a:extLst>
                    <a:ext uri="{9D8B030D-6E8A-4147-A177-3AD203B41FA5}">
                      <a16:colId xmlns:a16="http://schemas.microsoft.com/office/drawing/2014/main" val="2541141260"/>
                    </a:ext>
                  </a:extLst>
                </a:gridCol>
                <a:gridCol w="3005296">
                  <a:extLst>
                    <a:ext uri="{9D8B030D-6E8A-4147-A177-3AD203B41FA5}">
                      <a16:colId xmlns:a16="http://schemas.microsoft.com/office/drawing/2014/main" val="265466148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工作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主要人员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净时间投入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4854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Solidworks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建模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&amp;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装配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马正华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3h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霞鹜文楷等宽" panose="02020509000000000000" pitchFamily="49" charset="-122"/>
                        <a:ea typeface="霞鹜文楷等宽" panose="02020509000000000000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462814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AutoCAD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制图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闫济洲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3h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霞鹜文楷等宽" panose="02020509000000000000" pitchFamily="49" charset="-122"/>
                        <a:ea typeface="霞鹜文楷等宽" panose="02020509000000000000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329898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Ansys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项目配置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&amp;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仿真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张善斌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3h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霞鹜文楷等宽" panose="02020509000000000000" pitchFamily="49" charset="-122"/>
                        <a:ea typeface="霞鹜文楷等宽" panose="02020509000000000000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754751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Ansys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自动化代码编写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张善斌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4h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霞鹜文楷等宽" panose="02020509000000000000" pitchFamily="49" charset="-122"/>
                        <a:ea typeface="霞鹜文楷等宽" panose="02020509000000000000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541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Python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端同轴度计算器编写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闫济洲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3h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霞鹜文楷等宽" panose="02020509000000000000" pitchFamily="49" charset="-122"/>
                        <a:ea typeface="霞鹜文楷等宽" panose="02020509000000000000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526431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Python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端迭代分析器代码编写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闫济洲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4h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霞鹜文楷等宽" panose="02020509000000000000" pitchFamily="49" charset="-122"/>
                        <a:ea typeface="霞鹜文楷等宽" panose="02020509000000000000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008464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MATLAB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数据拟合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马正华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4h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霞鹜文楷等宽" panose="02020509000000000000" pitchFamily="49" charset="-122"/>
                        <a:ea typeface="霞鹜文楷等宽" panose="02020509000000000000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015614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迭代仿真与寻优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张善斌（他的电脑）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3h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（连续两夜＞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13h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00143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PPT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制作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马正华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霞鹜文楷等宽" panose="02020509000000000000" pitchFamily="49" charset="-122"/>
                          <a:ea typeface="霞鹜文楷等宽" panose="02020509000000000000" pitchFamily="49" charset="-122"/>
                        </a:rPr>
                        <a:t>3h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霞鹜文楷等宽" panose="02020509000000000000" pitchFamily="49" charset="-122"/>
                        <a:ea typeface="霞鹜文楷等宽" panose="02020509000000000000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6030630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DE454D7C-F2AF-737F-EF63-B2AA0B21D45C}"/>
              </a:ext>
            </a:extLst>
          </p:cNvPr>
          <p:cNvSpPr txBox="1"/>
          <p:nvPr/>
        </p:nvSpPr>
        <p:spPr>
          <a:xfrm>
            <a:off x="647701" y="772009"/>
            <a:ext cx="5663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分工与时间投入：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2BD891-B20A-B3A0-4DAB-B43D1636FC92}"/>
              </a:ext>
            </a:extLst>
          </p:cNvPr>
          <p:cNvSpPr txBox="1"/>
          <p:nvPr/>
        </p:nvSpPr>
        <p:spPr>
          <a:xfrm>
            <a:off x="97654" y="6390042"/>
            <a:ext cx="110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* </a:t>
            </a:r>
            <a:r>
              <a:rPr lang="zh-CN" altLang="en-US" dirty="0"/>
              <a:t>大部分工作为共同讨论及完成（</a:t>
            </a:r>
            <a:r>
              <a:rPr lang="zh-CN" altLang="en-US" strike="sngStrike" dirty="0"/>
              <a:t>如去李兆基刷夜联调</a:t>
            </a:r>
            <a:r>
              <a:rPr lang="zh-CN" altLang="en-US" dirty="0"/>
              <a:t>），上表仅作参考，净时间投入指除去休息</a:t>
            </a:r>
            <a:r>
              <a:rPr lang="zh-CN" altLang="en-US" strike="sngStrike" dirty="0"/>
              <a:t>摸鱼</a:t>
            </a:r>
            <a:r>
              <a:rPr lang="zh-CN" altLang="en-US" dirty="0"/>
              <a:t>时间</a:t>
            </a:r>
          </a:p>
        </p:txBody>
      </p:sp>
    </p:spTree>
    <p:extLst>
      <p:ext uri="{BB962C8B-B14F-4D97-AF65-F5344CB8AC3E}">
        <p14:creationId xmlns:p14="http://schemas.microsoft.com/office/powerpoint/2010/main" val="375648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DEA8-DAE2-6BC0-0E77-4DF701F10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84F6E-B2AE-AD54-98F9-FC32F9DA5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02285"/>
            <a:ext cx="10515600" cy="549275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Part 5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702F73">
                    <a:alpha val="50000"/>
                  </a:srgbClr>
                </a:solidFill>
              </a:rPr>
              <a:t>总结与</a:t>
            </a:r>
            <a:r>
              <a:rPr lang="zh-CN" altLang="en-US" dirty="0"/>
              <a:t>未来计划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D75D78-0DC2-8534-7445-20A677C085D7}"/>
              </a:ext>
            </a:extLst>
          </p:cNvPr>
          <p:cNvSpPr txBox="1"/>
          <p:nvPr/>
        </p:nvSpPr>
        <p:spPr>
          <a:xfrm>
            <a:off x="323851" y="2049162"/>
            <a:ext cx="11544298" cy="293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使用优化迭代算法对</a:t>
            </a:r>
            <a:r>
              <a:rPr lang="en-US" altLang="zh-CN" sz="24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6</a:t>
            </a:r>
            <a:r>
              <a:rPr lang="zh-CN" altLang="en-US" sz="24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个装配体进行分析，寻找各自最优预紧力与全局最优；</a:t>
            </a:r>
            <a:endParaRPr lang="en-US" altLang="zh-CN" sz="2400" dirty="0"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进行实际装配实验，验证寻优算法的结果正确性；</a:t>
            </a:r>
            <a:endParaRPr lang="en-US" altLang="zh-CN" sz="2400" dirty="0"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提高装配技术，锻炼动手能力，尽可能装配出较好同轴度的法兰。</a:t>
            </a:r>
            <a:endParaRPr lang="en-US" altLang="zh-CN" sz="2400" dirty="0"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zh-CN" sz="2400" dirty="0"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D6968E-DF6C-D3AF-352B-06E4F8CFEC7F}"/>
              </a:ext>
            </a:extLst>
          </p:cNvPr>
          <p:cNvSpPr txBox="1"/>
          <p:nvPr/>
        </p:nvSpPr>
        <p:spPr>
          <a:xfrm flipH="1">
            <a:off x="3137836" y="4987659"/>
            <a:ext cx="3474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我终究还是没能保护她</a:t>
            </a:r>
          </a:p>
        </p:txBody>
      </p:sp>
    </p:spTree>
    <p:extLst>
      <p:ext uri="{BB962C8B-B14F-4D97-AF65-F5344CB8AC3E}">
        <p14:creationId xmlns:p14="http://schemas.microsoft.com/office/powerpoint/2010/main" val="216112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4149C2-FEBA-401B-B9A0-33E60C59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6C75FB-5F0B-4B47-9288-213BA1BF4D25}"/>
              </a:ext>
            </a:extLst>
          </p:cNvPr>
          <p:cNvSpPr txBox="1"/>
          <p:nvPr/>
        </p:nvSpPr>
        <p:spPr>
          <a:xfrm>
            <a:off x="1664268" y="2828835"/>
            <a:ext cx="8863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</a:rPr>
              <a:t>请大家批评指正</a:t>
            </a:r>
          </a:p>
        </p:txBody>
      </p:sp>
    </p:spTree>
    <p:extLst>
      <p:ext uri="{BB962C8B-B14F-4D97-AF65-F5344CB8AC3E}">
        <p14:creationId xmlns:p14="http://schemas.microsoft.com/office/powerpoint/2010/main" val="53270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E840610-DC54-8C30-09C6-FAD4F7B0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DED7CB-8C6D-D7FF-681E-0D4D3DE7EE5B}"/>
              </a:ext>
            </a:extLst>
          </p:cNvPr>
          <p:cNvSpPr txBox="1"/>
          <p:nvPr/>
        </p:nvSpPr>
        <p:spPr>
          <a:xfrm>
            <a:off x="5268298" y="1126478"/>
            <a:ext cx="6258757" cy="46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Part 1</a:t>
            </a:r>
            <a:r>
              <a:rPr lang="zh-CN" altLang="en-US" sz="4000" dirty="0">
                <a:solidFill>
                  <a:schemeClr val="accent3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：建模与图纸</a:t>
            </a:r>
            <a:endParaRPr lang="en-US" altLang="zh-CN" sz="4000" dirty="0">
              <a:solidFill>
                <a:schemeClr val="accent3">
                  <a:lumMod val="7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Part 2</a:t>
            </a:r>
            <a:r>
              <a:rPr lang="zh-CN" altLang="en-US" sz="4000" dirty="0">
                <a:solidFill>
                  <a:schemeClr val="accent3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：装配方式分析</a:t>
            </a:r>
            <a:endParaRPr lang="en-US" altLang="zh-CN" sz="4000" dirty="0">
              <a:solidFill>
                <a:schemeClr val="accent3">
                  <a:lumMod val="7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Part 3</a:t>
            </a:r>
            <a:r>
              <a:rPr lang="zh-CN" altLang="en-US" sz="4000" dirty="0">
                <a:solidFill>
                  <a:schemeClr val="accent3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：有限元分析</a:t>
            </a:r>
            <a:endParaRPr lang="en-US" altLang="zh-CN" sz="4000" dirty="0">
              <a:solidFill>
                <a:schemeClr val="accent3">
                  <a:lumMod val="7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Part 4</a:t>
            </a:r>
            <a:r>
              <a:rPr lang="zh-CN" altLang="en-US" sz="4000" dirty="0">
                <a:solidFill>
                  <a:schemeClr val="accent3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：自动化分析</a:t>
            </a:r>
            <a:endParaRPr lang="en-US" altLang="zh-CN" sz="4000" dirty="0">
              <a:solidFill>
                <a:schemeClr val="accent3">
                  <a:lumMod val="7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Part 5</a:t>
            </a:r>
            <a:r>
              <a:rPr lang="zh-CN" altLang="en-US" sz="4000" dirty="0">
                <a:solidFill>
                  <a:schemeClr val="accent3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：总结与未来计划</a:t>
            </a:r>
            <a:endParaRPr lang="en-US" altLang="zh-CN" sz="4000" dirty="0">
              <a:solidFill>
                <a:schemeClr val="accent3">
                  <a:lumMod val="7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B7AB99-11C5-FEE6-1B1C-98377F1CE30B}"/>
              </a:ext>
            </a:extLst>
          </p:cNvPr>
          <p:cNvSpPr/>
          <p:nvPr/>
        </p:nvSpPr>
        <p:spPr>
          <a:xfrm>
            <a:off x="245160" y="2720885"/>
            <a:ext cx="367280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dirty="0"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pattFill prst="zigZ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accent5">
                      <a:lumMod val="20000"/>
                      <a:lumOff val="80000"/>
                    </a:schemeClr>
                  </a:bgClr>
                </a:pattFill>
              </a:rPr>
              <a:t>Content</a:t>
            </a:r>
            <a:endParaRPr lang="zh-CN" altLang="en-US" sz="7200" b="1" cap="none" spc="0" dirty="0"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pattFill prst="zigZ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434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575BD-CC29-4AA6-9C9D-10A65AEC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1</a:t>
            </a:r>
            <a:r>
              <a:rPr lang="zh-CN" altLang="en-US" dirty="0"/>
              <a:t>：制图与建模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936701-C835-46E6-9674-699E17CB4666}"/>
              </a:ext>
            </a:extLst>
          </p:cNvPr>
          <p:cNvSpPr txBox="1"/>
          <p:nvPr/>
        </p:nvSpPr>
        <p:spPr>
          <a:xfrm>
            <a:off x="344245" y="6390042"/>
            <a:ext cx="1039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* </a:t>
            </a:r>
            <a:r>
              <a:rPr lang="zh-CN" altLang="en-US" dirty="0"/>
              <a:t>模型文件包括上下法兰零件与六种不同装配方式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76868B-9446-429E-B361-A03F40259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12056" r="8729" b="5218"/>
          <a:stretch/>
        </p:blipFill>
        <p:spPr>
          <a:xfrm>
            <a:off x="3020188" y="1781322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E4FAD4-9BA1-4987-BACC-1AB74F8769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1775"/>
          <a:stretch/>
        </p:blipFill>
        <p:spPr>
          <a:xfrm>
            <a:off x="500188" y="1781322"/>
            <a:ext cx="2520000" cy="2520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862C5E-F631-414D-8D72-4991A171E83C}"/>
              </a:ext>
            </a:extLst>
          </p:cNvPr>
          <p:cNvCxnSpPr>
            <a:cxnSpLocks/>
          </p:cNvCxnSpPr>
          <p:nvPr/>
        </p:nvCxnSpPr>
        <p:spPr>
          <a:xfrm>
            <a:off x="6059488" y="732734"/>
            <a:ext cx="0" cy="5392531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75AC657-9551-FC14-1E6D-E6EF35221310}"/>
              </a:ext>
            </a:extLst>
          </p:cNvPr>
          <p:cNvSpPr txBox="1"/>
          <p:nvPr/>
        </p:nvSpPr>
        <p:spPr>
          <a:xfrm>
            <a:off x="664929" y="4691075"/>
            <a:ext cx="21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法兰零件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CFD47E-3A97-E479-33C5-5B44DCAD8C03}"/>
              </a:ext>
            </a:extLst>
          </p:cNvPr>
          <p:cNvSpPr txBox="1"/>
          <p:nvPr/>
        </p:nvSpPr>
        <p:spPr>
          <a:xfrm>
            <a:off x="3184929" y="4691075"/>
            <a:ext cx="21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装配体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004404-C861-7F97-0B91-923BFC092CAF}"/>
              </a:ext>
            </a:extLst>
          </p:cNvPr>
          <p:cNvSpPr txBox="1"/>
          <p:nvPr/>
        </p:nvSpPr>
        <p:spPr>
          <a:xfrm>
            <a:off x="6463286" y="1781322"/>
            <a:ext cx="3960872" cy="281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法兰</a:t>
            </a:r>
            <a:r>
              <a:rPr lang="en-US" altLang="zh-CN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6</a:t>
            </a: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个相位扇形面独立建模：方便修改</a:t>
            </a:r>
            <a:endParaRPr lang="en-US" altLang="zh-CN" sz="2000" dirty="0"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法兰</a:t>
            </a:r>
            <a:r>
              <a:rPr lang="en-US" altLang="zh-CN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6</a:t>
            </a: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个相位扇形面单独命名、涂色：便于区分</a:t>
            </a:r>
            <a:endParaRPr lang="en-US" altLang="zh-CN" sz="2000" dirty="0"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装配时螺钉非顺序装配，加以打乱：防止</a:t>
            </a:r>
            <a:r>
              <a:rPr lang="en-US" altLang="zh-CN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Ansys</a:t>
            </a: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中混淆顺序</a:t>
            </a:r>
          </a:p>
        </p:txBody>
      </p:sp>
    </p:spTree>
    <p:extLst>
      <p:ext uri="{BB962C8B-B14F-4D97-AF65-F5344CB8AC3E}">
        <p14:creationId xmlns:p14="http://schemas.microsoft.com/office/powerpoint/2010/main" val="372590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612A2-9A48-8DD5-5DAA-37B5AC463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4F165-764D-AC74-6957-9EDE0B03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1</a:t>
            </a:r>
            <a:r>
              <a:rPr lang="zh-CN" altLang="en-US" dirty="0"/>
              <a:t>：制图与建模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845221-E058-6029-239F-2245126BF3FA}"/>
              </a:ext>
            </a:extLst>
          </p:cNvPr>
          <p:cNvSpPr txBox="1"/>
          <p:nvPr/>
        </p:nvSpPr>
        <p:spPr>
          <a:xfrm>
            <a:off x="344245" y="6390042"/>
            <a:ext cx="1039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* </a:t>
            </a:r>
            <a:r>
              <a:rPr lang="zh-CN" altLang="en-US" dirty="0"/>
              <a:t>零件图已经过校审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8BDD36C-DE13-36B6-CE60-1F57734ED8C2}"/>
              </a:ext>
            </a:extLst>
          </p:cNvPr>
          <p:cNvCxnSpPr>
            <a:cxnSpLocks/>
          </p:cNvCxnSpPr>
          <p:nvPr/>
        </p:nvCxnSpPr>
        <p:spPr>
          <a:xfrm>
            <a:off x="6059488" y="732734"/>
            <a:ext cx="0" cy="5392531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BCCE939-4432-369E-C6E3-B41E5339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9" y="1464377"/>
            <a:ext cx="4465433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A641EC-D010-3680-D3BC-AA72E834B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95" y="1464377"/>
            <a:ext cx="4360299" cy="324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D0B9CD-D557-B67B-BB0B-C2D2ED39DC4B}"/>
              </a:ext>
            </a:extLst>
          </p:cNvPr>
          <p:cNvSpPr txBox="1"/>
          <p:nvPr/>
        </p:nvSpPr>
        <p:spPr>
          <a:xfrm>
            <a:off x="1769528" y="4883467"/>
            <a:ext cx="2849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上法兰图纸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AC37AD-6210-4B94-F739-431C885842FB}"/>
              </a:ext>
            </a:extLst>
          </p:cNvPr>
          <p:cNvSpPr txBox="1"/>
          <p:nvPr/>
        </p:nvSpPr>
        <p:spPr>
          <a:xfrm>
            <a:off x="7447807" y="4883467"/>
            <a:ext cx="2849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下法兰图纸</a:t>
            </a:r>
          </a:p>
        </p:txBody>
      </p:sp>
    </p:spTree>
    <p:extLst>
      <p:ext uri="{BB962C8B-B14F-4D97-AF65-F5344CB8AC3E}">
        <p14:creationId xmlns:p14="http://schemas.microsoft.com/office/powerpoint/2010/main" val="35592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22CFC-CE70-423C-A66F-A65B230B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：装配方式分析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D843FA-175F-43D8-B7DD-BCBAACC7691C}"/>
              </a:ext>
            </a:extLst>
          </p:cNvPr>
          <p:cNvSpPr txBox="1"/>
          <p:nvPr/>
        </p:nvSpPr>
        <p:spPr>
          <a:xfrm>
            <a:off x="624254" y="1160585"/>
            <a:ext cx="10128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根据装配相位的不同共有六种装配方式，每种装配方式中可以给出每个相位面的初始间隙。</a:t>
            </a:r>
            <a:endParaRPr lang="en-US" altLang="zh-CN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9C2852-9844-4B93-AF3E-E18D33BFFE06}"/>
              </a:ext>
            </a:extLst>
          </p:cNvPr>
          <p:cNvSpPr txBox="1"/>
          <p:nvPr/>
        </p:nvSpPr>
        <p:spPr>
          <a:xfrm>
            <a:off x="735563" y="5435805"/>
            <a:ext cx="9168833" cy="523220"/>
          </a:xfrm>
          <a:prstGeom prst="rect">
            <a:avLst/>
          </a:prstGeom>
          <a:noFill/>
          <a:ln w="28575">
            <a:solidFill>
              <a:srgbClr val="7E438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E4381"/>
                </a:solidFill>
              </a:rPr>
              <a:t>是否装配的初始间隙的</a:t>
            </a:r>
            <a:r>
              <a:rPr lang="zh-CN" altLang="en-US" sz="2800" dirty="0">
                <a:solidFill>
                  <a:srgbClr val="FF0000"/>
                </a:solidFill>
              </a:rPr>
              <a:t>方差最小</a:t>
            </a:r>
            <a:r>
              <a:rPr lang="zh-CN" altLang="en-US" sz="2800" dirty="0">
                <a:solidFill>
                  <a:srgbClr val="7E4381"/>
                </a:solidFill>
              </a:rPr>
              <a:t>最有利于装配后同轴度？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B0E462-4E56-4C69-9B0A-0FBEEF19ED75}"/>
              </a:ext>
            </a:extLst>
          </p:cNvPr>
          <p:cNvSpPr txBox="1"/>
          <p:nvPr/>
        </p:nvSpPr>
        <p:spPr>
          <a:xfrm>
            <a:off x="9733083" y="1700040"/>
            <a:ext cx="2458917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   – </a:t>
            </a:r>
            <a:r>
              <a:rPr lang="zh-CN" altLang="en-US" dirty="0"/>
              <a:t>实际接触面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  </a:t>
            </a:r>
            <a:r>
              <a:rPr lang="en-US" altLang="zh-CN" dirty="0"/>
              <a:t>– </a:t>
            </a:r>
            <a:r>
              <a:rPr lang="zh-CN" altLang="en-US" dirty="0"/>
              <a:t>最小方差相位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  </a:t>
            </a:r>
            <a:r>
              <a:rPr lang="en-US" altLang="zh-CN" dirty="0"/>
              <a:t>– </a:t>
            </a:r>
            <a:r>
              <a:rPr lang="zh-CN" altLang="en-US" dirty="0"/>
              <a:t>最大方差相位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5CE4D2-4227-4625-F615-78C5A539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3" y="1700040"/>
            <a:ext cx="8916917" cy="32420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5B9FA50-B0E4-D6EE-A162-710B6D6CFF15}"/>
              </a:ext>
            </a:extLst>
          </p:cNvPr>
          <p:cNvSpPr/>
          <p:nvPr/>
        </p:nvSpPr>
        <p:spPr>
          <a:xfrm>
            <a:off x="9733083" y="1858543"/>
            <a:ext cx="648000" cy="252000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AC4D61-BAD7-C1FC-B013-AC248BA342DC}"/>
              </a:ext>
            </a:extLst>
          </p:cNvPr>
          <p:cNvSpPr/>
          <p:nvPr/>
        </p:nvSpPr>
        <p:spPr>
          <a:xfrm>
            <a:off x="9733083" y="2269046"/>
            <a:ext cx="648000" cy="252000"/>
          </a:xfrm>
          <a:prstGeom prst="rect">
            <a:avLst/>
          </a:prstGeom>
          <a:solidFill>
            <a:srgbClr val="A9D0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A1B8C3-CBDD-928E-3065-DBDD095C1ADC}"/>
              </a:ext>
            </a:extLst>
          </p:cNvPr>
          <p:cNvSpPr/>
          <p:nvPr/>
        </p:nvSpPr>
        <p:spPr>
          <a:xfrm>
            <a:off x="9733083" y="2673406"/>
            <a:ext cx="648000" cy="25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59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FE927D4-5828-E56F-6768-8BDC23F1A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t="6316" r="7052" b="8193"/>
          <a:stretch/>
        </p:blipFill>
        <p:spPr>
          <a:xfrm>
            <a:off x="5649148" y="1460501"/>
            <a:ext cx="5025908" cy="333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E22CFC-CE70-423C-A66F-A65B230B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：装配方式分析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9C2852-9844-4B93-AF3E-E18D33BFFE06}"/>
              </a:ext>
            </a:extLst>
          </p:cNvPr>
          <p:cNvSpPr txBox="1"/>
          <p:nvPr/>
        </p:nvSpPr>
        <p:spPr>
          <a:xfrm>
            <a:off x="735563" y="5435805"/>
            <a:ext cx="9627637" cy="523220"/>
          </a:xfrm>
          <a:prstGeom prst="rect">
            <a:avLst/>
          </a:prstGeom>
          <a:noFill/>
          <a:ln w="28575">
            <a:solidFill>
              <a:srgbClr val="7E438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E4381"/>
                </a:solidFill>
              </a:rPr>
              <a:t>是否在装配时采用</a:t>
            </a:r>
            <a:r>
              <a:rPr lang="zh-CN" altLang="en-US" sz="2800" dirty="0">
                <a:solidFill>
                  <a:srgbClr val="FF0000"/>
                </a:solidFill>
              </a:rPr>
              <a:t>对位</a:t>
            </a:r>
            <a:r>
              <a:rPr lang="zh-CN" altLang="en-US" sz="2800" dirty="0">
                <a:solidFill>
                  <a:srgbClr val="7E4381"/>
                </a:solidFill>
              </a:rPr>
              <a:t>或</a:t>
            </a:r>
            <a:r>
              <a:rPr lang="zh-CN" altLang="en-US" sz="2800" dirty="0">
                <a:solidFill>
                  <a:srgbClr val="FF0000"/>
                </a:solidFill>
              </a:rPr>
              <a:t>间位</a:t>
            </a:r>
            <a:r>
              <a:rPr lang="zh-CN" altLang="en-US" sz="2800" dirty="0">
                <a:solidFill>
                  <a:srgbClr val="7E4381"/>
                </a:solidFill>
              </a:rPr>
              <a:t>支撑更有利于最装配后同轴度？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4754E46-6EBE-DD40-6019-CD2AFA5AE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17" y="1495703"/>
            <a:ext cx="4062775" cy="33295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FAC8546-E3FC-C279-8D95-06D748FCE0B4}"/>
              </a:ext>
            </a:extLst>
          </p:cNvPr>
          <p:cNvSpPr txBox="1"/>
          <p:nvPr/>
        </p:nvSpPr>
        <p:spPr>
          <a:xfrm>
            <a:off x="5649148" y="4910085"/>
            <a:ext cx="502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最近支撑面与次近支撑面在不同相位下的分布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8F4924-63D0-BBBC-5556-4323EC256E70}"/>
              </a:ext>
            </a:extLst>
          </p:cNvPr>
          <p:cNvSpPr txBox="1"/>
          <p:nvPr/>
        </p:nvSpPr>
        <p:spPr>
          <a:xfrm>
            <a:off x="905910" y="4910085"/>
            <a:ext cx="439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丁烷分子不同纽曼投影式与分子势能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5973F45-F0CC-54B0-06CE-950C128F2F94}"/>
              </a:ext>
            </a:extLst>
          </p:cNvPr>
          <p:cNvCxnSpPr>
            <a:cxnSpLocks/>
          </p:cNvCxnSpPr>
          <p:nvPr/>
        </p:nvCxnSpPr>
        <p:spPr>
          <a:xfrm>
            <a:off x="5482242" y="1229710"/>
            <a:ext cx="13623" cy="4049707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14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808EB-D55C-44F5-9437-C970E8DD4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r>
              <a:rPr lang="zh-CN" altLang="en-US" dirty="0"/>
              <a:t>：有限元分析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B439887-727E-47EB-80C6-60534E888F06}"/>
              </a:ext>
            </a:extLst>
          </p:cNvPr>
          <p:cNvCxnSpPr>
            <a:cxnSpLocks/>
          </p:cNvCxnSpPr>
          <p:nvPr/>
        </p:nvCxnSpPr>
        <p:spPr>
          <a:xfrm>
            <a:off x="4894384" y="885177"/>
            <a:ext cx="0" cy="5328138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2667CAD1-0E3D-4DA5-B922-87EF12D0F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809" y="885177"/>
            <a:ext cx="6406661" cy="4804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7CD9F3-F182-4082-B6F5-51804546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9" y="885177"/>
            <a:ext cx="4325338" cy="48049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8A0928-3D69-4BA9-901F-EF73DDFA34A4}"/>
              </a:ext>
            </a:extLst>
          </p:cNvPr>
          <p:cNvSpPr txBox="1"/>
          <p:nvPr/>
        </p:nvSpPr>
        <p:spPr>
          <a:xfrm>
            <a:off x="222740" y="5820508"/>
            <a:ext cx="4325338" cy="400110"/>
          </a:xfrm>
          <a:prstGeom prst="rect">
            <a:avLst/>
          </a:prstGeom>
          <a:noFill/>
          <a:ln w="28575">
            <a:solidFill>
              <a:srgbClr val="7E43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有限元分析过程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EAFA4E-F551-42CC-B5C4-5BB2FB0958D0}"/>
              </a:ext>
            </a:extLst>
          </p:cNvPr>
          <p:cNvSpPr txBox="1"/>
          <p:nvPr/>
        </p:nvSpPr>
        <p:spPr>
          <a:xfrm>
            <a:off x="5240690" y="5813205"/>
            <a:ext cx="6356779" cy="400110"/>
          </a:xfrm>
          <a:prstGeom prst="rect">
            <a:avLst/>
          </a:prstGeom>
          <a:noFill/>
          <a:ln w="28575">
            <a:solidFill>
              <a:srgbClr val="7E43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截面圆度、同轴度分析过程</a:t>
            </a:r>
          </a:p>
        </p:txBody>
      </p:sp>
    </p:spTree>
    <p:extLst>
      <p:ext uri="{BB962C8B-B14F-4D97-AF65-F5344CB8AC3E}">
        <p14:creationId xmlns:p14="http://schemas.microsoft.com/office/powerpoint/2010/main" val="82083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FB3C8-50D3-4586-ADE2-B336E418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02285"/>
            <a:ext cx="10515600" cy="549275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Part 4</a:t>
            </a:r>
            <a:r>
              <a:rPr lang="zh-CN" altLang="en-US" dirty="0"/>
              <a:t>：自动化分析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11D998-2D62-4539-B6AE-AFBD10381037}"/>
              </a:ext>
            </a:extLst>
          </p:cNvPr>
          <p:cNvSpPr txBox="1"/>
          <p:nvPr/>
        </p:nvSpPr>
        <p:spPr>
          <a:xfrm>
            <a:off x="735563" y="885177"/>
            <a:ext cx="4961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尝试通过 </a:t>
            </a:r>
            <a:r>
              <a:rPr lang="en-US" altLang="zh-CN" dirty="0"/>
              <a:t>python </a:t>
            </a:r>
            <a:r>
              <a:rPr lang="zh-CN" altLang="en-US" dirty="0"/>
              <a:t>脚本启动 </a:t>
            </a:r>
            <a:r>
              <a:rPr lang="en-US" altLang="zh-CN" dirty="0"/>
              <a:t>Ansys </a:t>
            </a:r>
            <a:r>
              <a:rPr lang="zh-CN" altLang="en-US" dirty="0"/>
              <a:t>分析软件并完成装配、添加网格、施加预紧力的过程。失败。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采用 </a:t>
            </a:r>
            <a:r>
              <a:rPr lang="en-US" altLang="zh-CN" dirty="0"/>
              <a:t>Ansys </a:t>
            </a:r>
            <a:r>
              <a:rPr lang="zh-CN" altLang="en-US" dirty="0"/>
              <a:t>软件内脚本，通过手动完成装配后使用 </a:t>
            </a:r>
            <a:r>
              <a:rPr lang="en-US" altLang="zh-CN" dirty="0"/>
              <a:t>python </a:t>
            </a:r>
            <a:r>
              <a:rPr lang="zh-CN" altLang="en-US" dirty="0"/>
              <a:t>添加各相位预紧力。成功。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87AB1B-2072-4284-8D78-F27ABDBD81D9}"/>
              </a:ext>
            </a:extLst>
          </p:cNvPr>
          <p:cNvCxnSpPr>
            <a:cxnSpLocks/>
          </p:cNvCxnSpPr>
          <p:nvPr/>
        </p:nvCxnSpPr>
        <p:spPr>
          <a:xfrm>
            <a:off x="5697414" y="851213"/>
            <a:ext cx="0" cy="5328138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FBEA1DB-A7FC-45D4-81B2-A559841AD275}"/>
              </a:ext>
            </a:extLst>
          </p:cNvPr>
          <p:cNvSpPr txBox="1"/>
          <p:nvPr/>
        </p:nvSpPr>
        <p:spPr>
          <a:xfrm>
            <a:off x="5697414" y="851213"/>
            <a:ext cx="59587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E4381"/>
                </a:solidFill>
              </a:rPr>
              <a:t>成功让</a:t>
            </a:r>
            <a:r>
              <a:rPr lang="en-US" altLang="zh-CN" sz="2400" b="1" dirty="0">
                <a:solidFill>
                  <a:srgbClr val="7E4381"/>
                </a:solidFill>
              </a:rPr>
              <a:t>Ansys</a:t>
            </a:r>
            <a:r>
              <a:rPr lang="zh-CN" altLang="en-US" sz="2400" b="1" dirty="0">
                <a:solidFill>
                  <a:srgbClr val="7E4381"/>
                </a:solidFill>
              </a:rPr>
              <a:t>自动施加预紧力、仿真、导出截面变形量，</a:t>
            </a:r>
            <a:r>
              <a:rPr lang="zh-CN" altLang="en-US" sz="3200" b="1" dirty="0">
                <a:solidFill>
                  <a:srgbClr val="7E4381"/>
                </a:solidFill>
              </a:rPr>
              <a:t>但仅止于此吗？</a:t>
            </a:r>
            <a:endParaRPr lang="zh-CN" altLang="en-US" sz="2400" b="1" dirty="0">
              <a:solidFill>
                <a:srgbClr val="7E438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7CB47D-8353-475A-AED9-80A542F92056}"/>
              </a:ext>
            </a:extLst>
          </p:cNvPr>
          <p:cNvSpPr txBox="1"/>
          <p:nvPr/>
        </p:nvSpPr>
        <p:spPr>
          <a:xfrm>
            <a:off x="5697414" y="2041492"/>
            <a:ext cx="6494583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Ansys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中的脚本无法计算同轴度？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使用</a:t>
            </a:r>
            <a:r>
              <a:rPr lang="zh-CN" altLang="en-US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外部</a:t>
            </a:r>
            <a:r>
              <a:rPr lang="en-US" altLang="zh-CN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python</a:t>
            </a:r>
            <a:r>
              <a:rPr lang="zh-CN" altLang="en-US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脚本</a:t>
            </a: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计算同轴度</a:t>
            </a:r>
            <a:endParaRPr lang="en-US" altLang="zh-CN" sz="2000" dirty="0"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外部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python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脚本无法和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Ansys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内脚本协同？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使用</a:t>
            </a:r>
            <a:r>
              <a:rPr lang="zh-CN" altLang="en-US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多线程权限锁</a:t>
            </a:r>
            <a:r>
              <a:rPr lang="en-US" altLang="zh-CN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+</a:t>
            </a:r>
            <a:r>
              <a:rPr lang="zh-CN" altLang="en-US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双终端文件通讯协议</a:t>
            </a: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实现协同</a:t>
            </a:r>
            <a:endParaRPr lang="en-US" altLang="zh-CN" sz="2000" dirty="0"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Ansys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仿真，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python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算同轴度，怎样寻找最优预紧力？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使用外部</a:t>
            </a:r>
            <a:r>
              <a:rPr lang="en-US" altLang="zh-CN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python</a:t>
            </a:r>
            <a:r>
              <a:rPr lang="zh-CN" altLang="en-US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端后处理器</a:t>
            </a:r>
            <a:r>
              <a:rPr lang="en-US" altLang="zh-CN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+</a:t>
            </a:r>
            <a:r>
              <a:rPr lang="en-US" altLang="zh-CN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python</a:t>
            </a:r>
            <a:r>
              <a:rPr lang="zh-CN" altLang="en-US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端迭代算法</a:t>
            </a:r>
            <a:endParaRPr lang="en-US" altLang="zh-CN" sz="2000" dirty="0">
              <a:solidFill>
                <a:srgbClr val="FF0000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用什么迭代算法寻优，暴力遍历法？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使用</a:t>
            </a:r>
            <a:r>
              <a:rPr lang="zh-CN" altLang="en-US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随机任务队列</a:t>
            </a: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退火算法</a:t>
            </a: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梯度下降法</a:t>
            </a:r>
            <a:r>
              <a:rPr lang="zh-CN" altLang="en-US" sz="2000" dirty="0"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优化</a:t>
            </a:r>
            <a:endParaRPr lang="en-US" altLang="zh-CN" sz="2000" dirty="0">
              <a:solidFill>
                <a:srgbClr val="FF0000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2BCC4C-FAC6-4210-BB34-1E5107B99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629" y="2673120"/>
            <a:ext cx="3909717" cy="36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FB3C8-50D3-4586-ADE2-B336E418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02285"/>
            <a:ext cx="10515600" cy="549275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Part 4</a:t>
            </a:r>
            <a:r>
              <a:rPr lang="zh-CN" altLang="en-US" dirty="0"/>
              <a:t>：自动化分析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11D998-2D62-4539-B6AE-AFBD10381037}"/>
              </a:ext>
            </a:extLst>
          </p:cNvPr>
          <p:cNvSpPr txBox="1"/>
          <p:nvPr/>
        </p:nvSpPr>
        <p:spPr>
          <a:xfrm>
            <a:off x="735563" y="885177"/>
            <a:ext cx="4961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alpha val="25000"/>
                  </a:schemeClr>
                </a:solidFill>
              </a:rPr>
              <a:t>尝试通过 </a:t>
            </a:r>
            <a:r>
              <a:rPr lang="en-US" altLang="zh-CN" dirty="0">
                <a:solidFill>
                  <a:schemeClr val="tx1">
                    <a:alpha val="25000"/>
                  </a:schemeClr>
                </a:solidFill>
              </a:rPr>
              <a:t>python </a:t>
            </a:r>
            <a:r>
              <a:rPr lang="zh-CN" altLang="en-US" dirty="0">
                <a:solidFill>
                  <a:schemeClr val="tx1">
                    <a:alpha val="25000"/>
                  </a:schemeClr>
                </a:solidFill>
              </a:rPr>
              <a:t>脚本启动 </a:t>
            </a:r>
            <a:r>
              <a:rPr lang="en-US" altLang="zh-CN" dirty="0">
                <a:solidFill>
                  <a:schemeClr val="tx1">
                    <a:alpha val="25000"/>
                  </a:schemeClr>
                </a:solidFill>
              </a:rPr>
              <a:t>Ansys </a:t>
            </a:r>
            <a:r>
              <a:rPr lang="zh-CN" altLang="en-US" dirty="0">
                <a:solidFill>
                  <a:schemeClr val="tx1">
                    <a:alpha val="25000"/>
                  </a:schemeClr>
                </a:solidFill>
              </a:rPr>
              <a:t>分析软件并完成装配、添加网格、施加预紧力的过程。失败。</a:t>
            </a:r>
            <a:endParaRPr lang="en-US" altLang="zh-CN" dirty="0">
              <a:solidFill>
                <a:schemeClr val="tx1">
                  <a:alpha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alpha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alpha val="25000"/>
                  </a:schemeClr>
                </a:solidFill>
              </a:rPr>
              <a:t>采用 </a:t>
            </a:r>
            <a:r>
              <a:rPr lang="en-US" altLang="zh-CN" dirty="0">
                <a:solidFill>
                  <a:schemeClr val="tx1">
                    <a:alpha val="25000"/>
                  </a:schemeClr>
                </a:solidFill>
              </a:rPr>
              <a:t>Ansys </a:t>
            </a:r>
            <a:r>
              <a:rPr lang="zh-CN" altLang="en-US" dirty="0">
                <a:solidFill>
                  <a:schemeClr val="tx1">
                    <a:alpha val="25000"/>
                  </a:schemeClr>
                </a:solidFill>
              </a:rPr>
              <a:t>软件内脚本，通过手动完成装配后使用 </a:t>
            </a:r>
            <a:r>
              <a:rPr lang="en-US" altLang="zh-CN" dirty="0">
                <a:solidFill>
                  <a:schemeClr val="tx1">
                    <a:alpha val="25000"/>
                  </a:schemeClr>
                </a:solidFill>
              </a:rPr>
              <a:t>python </a:t>
            </a:r>
            <a:r>
              <a:rPr lang="zh-CN" altLang="en-US" dirty="0">
                <a:solidFill>
                  <a:schemeClr val="tx1">
                    <a:alpha val="25000"/>
                  </a:schemeClr>
                </a:solidFill>
              </a:rPr>
              <a:t>添加各相位预紧力。成功。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87AB1B-2072-4284-8D78-F27ABDBD81D9}"/>
              </a:ext>
            </a:extLst>
          </p:cNvPr>
          <p:cNvCxnSpPr>
            <a:cxnSpLocks/>
          </p:cNvCxnSpPr>
          <p:nvPr/>
        </p:nvCxnSpPr>
        <p:spPr>
          <a:xfrm>
            <a:off x="5697414" y="851213"/>
            <a:ext cx="0" cy="5328138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FBEA1DB-A7FC-45D4-81B2-A559841AD275}"/>
              </a:ext>
            </a:extLst>
          </p:cNvPr>
          <p:cNvSpPr txBox="1"/>
          <p:nvPr/>
        </p:nvSpPr>
        <p:spPr>
          <a:xfrm>
            <a:off x="5697414" y="851213"/>
            <a:ext cx="59587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E4381">
                    <a:alpha val="25000"/>
                  </a:srgbClr>
                </a:solidFill>
              </a:rPr>
              <a:t>成功让</a:t>
            </a:r>
            <a:r>
              <a:rPr lang="en-US" altLang="zh-CN" sz="2400" b="1" dirty="0">
                <a:solidFill>
                  <a:srgbClr val="7E4381">
                    <a:alpha val="25000"/>
                  </a:srgbClr>
                </a:solidFill>
              </a:rPr>
              <a:t>Ansys</a:t>
            </a:r>
            <a:r>
              <a:rPr lang="zh-CN" altLang="en-US" sz="2400" b="1" dirty="0">
                <a:solidFill>
                  <a:srgbClr val="7E4381">
                    <a:alpha val="25000"/>
                  </a:srgbClr>
                </a:solidFill>
              </a:rPr>
              <a:t>自动施加预紧力、仿真、导出截面变形量，</a:t>
            </a:r>
            <a:r>
              <a:rPr lang="zh-CN" altLang="en-US" sz="3200" b="1" dirty="0">
                <a:solidFill>
                  <a:srgbClr val="7E4381">
                    <a:alpha val="25000"/>
                  </a:srgbClr>
                </a:solidFill>
              </a:rPr>
              <a:t>但仅止于此吗？</a:t>
            </a:r>
            <a:endParaRPr lang="zh-CN" altLang="en-US" sz="2400" b="1" dirty="0">
              <a:solidFill>
                <a:srgbClr val="7E4381">
                  <a:alpha val="25000"/>
                </a:srgb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7CB47D-8353-475A-AED9-80A542F92056}"/>
              </a:ext>
            </a:extLst>
          </p:cNvPr>
          <p:cNvSpPr txBox="1"/>
          <p:nvPr/>
        </p:nvSpPr>
        <p:spPr>
          <a:xfrm>
            <a:off x="5697414" y="2041492"/>
            <a:ext cx="6494583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Ansys</a:t>
            </a:r>
            <a:r>
              <a:rPr lang="zh-CN" altLang="en-US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中的脚本无法计算同轴度？</a:t>
            </a:r>
            <a:endParaRPr lang="en-US" altLang="zh-CN" sz="2000" dirty="0">
              <a:solidFill>
                <a:schemeClr val="accent6">
                  <a:lumMod val="75000"/>
                  <a:alpha val="2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使用</a:t>
            </a:r>
            <a:r>
              <a:rPr lang="zh-CN" altLang="en-US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外部</a:t>
            </a:r>
            <a:r>
              <a:rPr lang="en-US" altLang="zh-CN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python</a:t>
            </a:r>
            <a:r>
              <a:rPr lang="zh-CN" altLang="en-US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脚本</a:t>
            </a:r>
            <a:r>
              <a:rPr lang="zh-CN" altLang="en-US" sz="2000" dirty="0">
                <a:solidFill>
                  <a:schemeClr val="tx1"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计算同轴度</a:t>
            </a:r>
            <a:endParaRPr lang="en-US" altLang="zh-CN" sz="2000" dirty="0">
              <a:solidFill>
                <a:schemeClr val="tx1">
                  <a:alpha val="2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外部</a:t>
            </a:r>
            <a:r>
              <a:rPr lang="en-US" altLang="zh-CN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python</a:t>
            </a:r>
            <a:r>
              <a:rPr lang="zh-CN" altLang="en-US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脚本无法和</a:t>
            </a:r>
            <a:r>
              <a:rPr lang="en-US" altLang="zh-CN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Ansys</a:t>
            </a:r>
            <a:r>
              <a:rPr lang="zh-CN" altLang="en-US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内脚本协同？</a:t>
            </a:r>
            <a:endParaRPr lang="en-US" altLang="zh-CN" sz="2000" dirty="0">
              <a:solidFill>
                <a:schemeClr val="accent6">
                  <a:lumMod val="75000"/>
                  <a:alpha val="2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使用</a:t>
            </a:r>
            <a:r>
              <a:rPr lang="zh-CN" altLang="en-US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多线程权限锁</a:t>
            </a:r>
            <a:r>
              <a:rPr lang="en-US" altLang="zh-CN" sz="2000" dirty="0">
                <a:solidFill>
                  <a:schemeClr val="tx1"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+</a:t>
            </a:r>
            <a:r>
              <a:rPr lang="zh-CN" altLang="en-US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双终端文件通讯协议</a:t>
            </a:r>
            <a:r>
              <a:rPr lang="zh-CN" altLang="en-US" sz="2000" dirty="0">
                <a:solidFill>
                  <a:schemeClr val="tx1"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实现协同</a:t>
            </a:r>
            <a:endParaRPr lang="en-US" altLang="zh-CN" sz="2000" dirty="0">
              <a:solidFill>
                <a:schemeClr val="tx1">
                  <a:alpha val="2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Ansys</a:t>
            </a:r>
            <a:r>
              <a:rPr lang="zh-CN" altLang="en-US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仿真，</a:t>
            </a:r>
            <a:r>
              <a:rPr lang="en-US" altLang="zh-CN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python</a:t>
            </a:r>
            <a:r>
              <a:rPr lang="zh-CN" altLang="en-US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算同轴度，怎样寻找最优预紧力？</a:t>
            </a:r>
            <a:endParaRPr lang="en-US" altLang="zh-CN" sz="2000" dirty="0">
              <a:solidFill>
                <a:schemeClr val="accent6">
                  <a:lumMod val="75000"/>
                  <a:alpha val="2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使用外部</a:t>
            </a:r>
            <a:r>
              <a:rPr lang="en-US" altLang="zh-CN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python</a:t>
            </a:r>
            <a:r>
              <a:rPr lang="zh-CN" altLang="en-US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端后处理器</a:t>
            </a:r>
            <a:r>
              <a:rPr lang="en-US" altLang="zh-CN" sz="2000" dirty="0">
                <a:solidFill>
                  <a:schemeClr val="tx1"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+</a:t>
            </a:r>
            <a:r>
              <a:rPr lang="en-US" altLang="zh-CN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python</a:t>
            </a:r>
            <a:r>
              <a:rPr lang="zh-CN" altLang="en-US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端迭代算法</a:t>
            </a:r>
            <a:endParaRPr lang="en-US" altLang="zh-CN" sz="2000" dirty="0">
              <a:solidFill>
                <a:srgbClr val="FF0000">
                  <a:alpha val="25000"/>
                </a:srgb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6">
                    <a:lumMod val="75000"/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用什么迭代算法寻优，暴力遍历法？</a:t>
            </a:r>
            <a:endParaRPr lang="en-US" altLang="zh-CN" sz="2000" dirty="0">
              <a:solidFill>
                <a:schemeClr val="accent6">
                  <a:lumMod val="75000"/>
                  <a:alpha val="2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使用</a:t>
            </a:r>
            <a:r>
              <a:rPr lang="zh-CN" altLang="en-US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随机任务队列</a:t>
            </a:r>
            <a:r>
              <a:rPr lang="zh-CN" altLang="en-US" sz="2000" dirty="0">
                <a:solidFill>
                  <a:schemeClr val="tx1"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、</a:t>
            </a:r>
            <a:r>
              <a:rPr lang="zh-CN" altLang="en-US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退火算法</a:t>
            </a:r>
            <a:r>
              <a:rPr lang="zh-CN" altLang="en-US" sz="2000" dirty="0">
                <a:solidFill>
                  <a:schemeClr val="tx1"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、</a:t>
            </a:r>
            <a:r>
              <a:rPr lang="zh-CN" altLang="en-US" sz="2000" dirty="0">
                <a:solidFill>
                  <a:srgbClr val="FF0000">
                    <a:alpha val="25000"/>
                  </a:srgb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梯度下降法</a:t>
            </a:r>
            <a:r>
              <a:rPr lang="zh-CN" altLang="en-US" sz="2000" dirty="0">
                <a:solidFill>
                  <a:schemeClr val="tx1">
                    <a:alpha val="25000"/>
                  </a:schemeClr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优化</a:t>
            </a:r>
            <a:endParaRPr lang="en-US" altLang="zh-CN" sz="2000" dirty="0">
              <a:solidFill>
                <a:schemeClr val="tx1">
                  <a:alpha val="25000"/>
                </a:schemeClr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chemeClr val="tx1">
                  <a:alpha val="2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2BCC4C-FAC6-4210-BB34-1E5107B99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629" y="2673120"/>
            <a:ext cx="3909717" cy="36320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FADCDE-65CA-2895-E7A6-97731A9B4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34" y="1491554"/>
            <a:ext cx="5739647" cy="43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D2C132-58E7-F554-FBA7-732DDD528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47" y="1491554"/>
            <a:ext cx="5642761" cy="432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2D5DDEF-AB6A-514D-2B59-C1B514936EA4}"/>
              </a:ext>
            </a:extLst>
          </p:cNvPr>
          <p:cNvSpPr txBox="1"/>
          <p:nvPr/>
        </p:nvSpPr>
        <p:spPr>
          <a:xfrm>
            <a:off x="817787" y="5795398"/>
            <a:ext cx="4325338" cy="400110"/>
          </a:xfrm>
          <a:prstGeom prst="rect">
            <a:avLst/>
          </a:prstGeom>
          <a:noFill/>
          <a:ln w="28575">
            <a:solidFill>
              <a:srgbClr val="7E43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梯度下降结果</a:t>
            </a:r>
            <a:r>
              <a:rPr lang="en-US" altLang="zh-CN" sz="2000" dirty="0"/>
              <a:t>1—50</a:t>
            </a:r>
            <a:r>
              <a:rPr lang="zh-CN" altLang="en-US" sz="2000" dirty="0"/>
              <a:t>次迭代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18FB82-E980-55B4-5858-95688FB963D7}"/>
              </a:ext>
            </a:extLst>
          </p:cNvPr>
          <p:cNvSpPr txBox="1"/>
          <p:nvPr/>
        </p:nvSpPr>
        <p:spPr>
          <a:xfrm>
            <a:off x="6782036" y="5796372"/>
            <a:ext cx="4325338" cy="400110"/>
          </a:xfrm>
          <a:prstGeom prst="rect">
            <a:avLst/>
          </a:prstGeom>
          <a:noFill/>
          <a:ln w="28575">
            <a:solidFill>
              <a:srgbClr val="7E43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梯度下降结果</a:t>
            </a:r>
            <a:r>
              <a:rPr lang="en-US" altLang="zh-CN" sz="2000" dirty="0"/>
              <a:t>2—80</a:t>
            </a:r>
            <a:r>
              <a:rPr lang="zh-CN" altLang="en-US" sz="2000" dirty="0"/>
              <a:t>次迭代</a:t>
            </a:r>
          </a:p>
        </p:txBody>
      </p:sp>
    </p:spTree>
    <p:extLst>
      <p:ext uri="{BB962C8B-B14F-4D97-AF65-F5344CB8AC3E}">
        <p14:creationId xmlns:p14="http://schemas.microsoft.com/office/powerpoint/2010/main" val="142059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9a24906-21fa-456a-9600-27174733160f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8370</TotalTime>
  <Words>1025</Words>
  <Application>Microsoft Office PowerPoint</Application>
  <PresentationFormat>宽屏</PresentationFormat>
  <Paragraphs>158</Paragraphs>
  <Slides>15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微软雅黑</vt:lpstr>
      <vt:lpstr>Arial Black</vt:lpstr>
      <vt:lpstr>霞鹜文楷等宽</vt:lpstr>
      <vt:lpstr>华文中宋</vt:lpstr>
      <vt:lpstr>黑体</vt:lpstr>
      <vt:lpstr>等线</vt:lpstr>
      <vt:lpstr>Wingdings</vt:lpstr>
      <vt:lpstr>Fira Code</vt:lpstr>
      <vt:lpstr>Consolas</vt:lpstr>
      <vt:lpstr>Arial</vt:lpstr>
      <vt:lpstr>Office 主题</vt:lpstr>
      <vt:lpstr>Equation</vt:lpstr>
      <vt:lpstr>PowerPoint 演示文稿</vt:lpstr>
      <vt:lpstr>PowerPoint 演示文稿</vt:lpstr>
      <vt:lpstr>Part 1：制图与建模</vt:lpstr>
      <vt:lpstr>Part 1：制图与建模</vt:lpstr>
      <vt:lpstr>Part 2：装配方式分析</vt:lpstr>
      <vt:lpstr>Part 2：装配方式分析</vt:lpstr>
      <vt:lpstr>Part 3：有限元分析</vt:lpstr>
      <vt:lpstr> Part 4：自动化分析</vt:lpstr>
      <vt:lpstr> Part 4：自动化分析</vt:lpstr>
      <vt:lpstr> Part 4：自动化分析</vt:lpstr>
      <vt:lpstr> Part 4：自动化分析</vt:lpstr>
      <vt:lpstr> Part 5：总结与未来计划</vt:lpstr>
      <vt:lpstr> Part 5：总结与未来计划</vt:lpstr>
      <vt:lpstr> Part 5：总结与未来计划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星 依</cp:lastModifiedBy>
  <cp:revision>1111</cp:revision>
  <dcterms:created xsi:type="dcterms:W3CDTF">2015-05-05T08:02:00Z</dcterms:created>
  <dcterms:modified xsi:type="dcterms:W3CDTF">2024-06-01T07:21:19Z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D486B56BE652461E83BA9DC033BD7529</vt:lpwstr>
  </property>
  <property fmtid="{D5CDD505-2E9C-101B-9397-08002B2CF9AE}" pid="3" name="KSOProductBuildVer">
    <vt:lpwstr>2052-11.1.0.12763</vt:lpwstr>
  </property>
</Properties>
</file>